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5" r:id="rId8"/>
    <p:sldId id="281" r:id="rId9"/>
    <p:sldId id="260" r:id="rId10"/>
    <p:sldId id="261" r:id="rId11"/>
    <p:sldId id="271" r:id="rId12"/>
    <p:sldId id="273" r:id="rId13"/>
    <p:sldId id="272" r:id="rId14"/>
    <p:sldId id="274" r:id="rId15"/>
    <p:sldId id="275" r:id="rId16"/>
    <p:sldId id="280" r:id="rId17"/>
    <p:sldId id="276" r:id="rId18"/>
    <p:sldId id="277" r:id="rId19"/>
    <p:sldId id="278" r:id="rId20"/>
    <p:sldId id="279" r:id="rId21"/>
    <p:sldId id="269" r:id="rId22"/>
    <p:sldId id="270" r:id="rId23"/>
    <p:sldId id="282" r:id="rId24"/>
    <p:sldId id="284" r:id="rId25"/>
    <p:sldId id="283" r:id="rId26"/>
    <p:sldId id="287" r:id="rId27"/>
    <p:sldId id="286" r:id="rId28"/>
    <p:sldId id="289" r:id="rId29"/>
    <p:sldId id="288" r:id="rId30"/>
  </p:sldIdLst>
  <p:sldSz cx="18288000" cy="10287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윤고딕" panose="020B0600000101010101" charset="-127"/>
      <p:regular r:id="rId35"/>
    </p:embeddedFont>
    <p:embeddedFont>
      <p:font typeface="Glacial Indifference" panose="020B0600000101010101" charset="0"/>
      <p:regular r:id="rId36"/>
    </p:embeddedFont>
    <p:embeddedFont>
      <p:font typeface="맑은 고딕" panose="020B0503020000020004" pitchFamily="50" charset="-127"/>
      <p:regular r:id="rId37"/>
      <p:bold r:id="rId38"/>
    </p:embeddedFont>
    <p:embeddedFont>
      <p:font typeface="210 오늘은" panose="020B0600000101010101" charset="-127"/>
      <p:regular r:id="rId39"/>
    </p:embeddedFont>
    <p:embeddedFont>
      <p:font typeface="윤고딕 Bold" panose="020B0600000101010101" charset="-127"/>
      <p:regular r:id="rId40"/>
    </p:embeddedFont>
    <p:embeddedFont>
      <p:font typeface="Beautifully Delicious Script" panose="020B0600000101010101" charset="0"/>
      <p:regular r:id="rId41"/>
    </p:embeddedFont>
    <p:embeddedFont>
      <p:font typeface="Garet Light" panose="020B0600000101010101" charset="0"/>
      <p:regular r:id="rId42"/>
    </p:embeddedFont>
    <p:embeddedFont>
      <p:font typeface="윤고딕 Light" panose="020B0600000101010101" charset="-127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114" y="5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007948" y="3382908"/>
            <a:ext cx="10272104" cy="1532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23"/>
              </a:lnSpc>
            </a:pPr>
            <a:r>
              <a:rPr lang="en-US" sz="10368" spc="-103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기차 예약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8720382"/>
            <a:ext cx="2975952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2024.08.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652672" y="8720382"/>
            <a:ext cx="6606628" cy="53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475"/>
              </a:lnSpc>
              <a:spcBef>
                <a:spcPct val="0"/>
              </a:spcBef>
            </a:pPr>
            <a:r>
              <a:rPr lang="en-US" sz="3197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정지용, 이명균, 이현건,신태헌, 김태환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5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en-US" sz="3806" spc="-53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데이터테이블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571999" y="1611390"/>
            <a:ext cx="9144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400" dirty="0" err="1"/>
              <a:t>create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table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client</a:t>
            </a:r>
            <a:r>
              <a:rPr lang="ko-KR" altLang="en-US" sz="2400" dirty="0"/>
              <a:t>(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user_id</a:t>
            </a:r>
            <a:r>
              <a:rPr lang="ko-KR" altLang="en-US" sz="2400" dirty="0"/>
              <a:t> varchar2(10)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user_pw</a:t>
            </a:r>
            <a:r>
              <a:rPr lang="ko-KR" altLang="en-US" sz="2400" dirty="0"/>
              <a:t> varchar2(10)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user_name</a:t>
            </a:r>
            <a:r>
              <a:rPr lang="ko-KR" altLang="en-US" sz="2400" dirty="0"/>
              <a:t> varchar2(10)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user_tel</a:t>
            </a:r>
            <a:r>
              <a:rPr lang="ko-KR" altLang="en-US" sz="2400" dirty="0"/>
              <a:t> varchar2(13)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user_age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number</a:t>
            </a:r>
            <a:r>
              <a:rPr lang="ko-KR" altLang="en-US" sz="2400" dirty="0"/>
              <a:t>(3)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user_point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number</a:t>
            </a:r>
            <a:r>
              <a:rPr lang="ko-KR" altLang="en-US" sz="2400" dirty="0"/>
              <a:t>(5)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user_verify</a:t>
            </a:r>
            <a:r>
              <a:rPr lang="ko-KR" altLang="en-US" sz="2400" dirty="0"/>
              <a:t> varchar2(1) </a:t>
            </a:r>
            <a:r>
              <a:rPr lang="ko-KR" altLang="en-US" sz="2400" dirty="0" err="1"/>
              <a:t>check</a:t>
            </a:r>
            <a:r>
              <a:rPr lang="ko-KR" altLang="en-US" sz="2400" dirty="0"/>
              <a:t>(</a:t>
            </a:r>
            <a:r>
              <a:rPr lang="ko-KR" altLang="en-US" sz="2400" dirty="0" err="1"/>
              <a:t>user_verify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</a:t>
            </a:r>
            <a:r>
              <a:rPr lang="ko-KR" altLang="en-US" sz="2400" dirty="0"/>
              <a:t>('Y','N')),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constraint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pk_user_id</a:t>
            </a:r>
            <a:r>
              <a:rPr lang="ko-KR" altLang="en-US" sz="2400" dirty="0"/>
              <a:t> </a:t>
            </a:r>
            <a:r>
              <a:rPr lang="ko-KR" altLang="en-US" sz="2400" dirty="0" err="1"/>
              <a:t>primary</a:t>
            </a:r>
            <a:r>
              <a:rPr lang="ko-KR" altLang="en-US" sz="2400" dirty="0"/>
              <a:t> </a:t>
            </a:r>
            <a:r>
              <a:rPr lang="ko-KR" altLang="en-US" sz="2400" dirty="0" err="1"/>
              <a:t>key</a:t>
            </a:r>
            <a:r>
              <a:rPr lang="ko-KR" altLang="en-US" sz="2400" dirty="0"/>
              <a:t>(</a:t>
            </a:r>
            <a:r>
              <a:rPr lang="ko-KR" altLang="en-US" sz="2400" dirty="0" err="1"/>
              <a:t>user_id</a:t>
            </a:r>
            <a:r>
              <a:rPr lang="ko-KR" altLang="en-US" sz="2400" dirty="0"/>
              <a:t>)</a:t>
            </a:r>
          </a:p>
          <a:p>
            <a:r>
              <a:rPr lang="ko-KR" altLang="en-US" sz="2400" dirty="0"/>
              <a:t>);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000" y="5781047"/>
            <a:ext cx="15840000" cy="36648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5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en-US" sz="3806" spc="-53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데이터테이블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000" y="6287092"/>
            <a:ext cx="15840000" cy="1959544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4571999" y="2810663"/>
            <a:ext cx="9144000" cy="240065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3000" dirty="0" err="1"/>
              <a:t>create</a:t>
            </a:r>
            <a:r>
              <a:rPr lang="ko-KR" altLang="en-US" sz="3000" dirty="0"/>
              <a:t> </a:t>
            </a:r>
            <a:r>
              <a:rPr lang="ko-KR" altLang="en-US" sz="3000" dirty="0" err="1"/>
              <a:t>table</a:t>
            </a:r>
            <a:r>
              <a:rPr lang="ko-KR" altLang="en-US" sz="3000" dirty="0"/>
              <a:t> </a:t>
            </a:r>
            <a:r>
              <a:rPr lang="ko-KR" altLang="en-US" sz="3000" dirty="0" err="1"/>
              <a:t>station</a:t>
            </a:r>
            <a:r>
              <a:rPr lang="ko-KR" altLang="en-US" sz="3000" dirty="0"/>
              <a:t>(</a:t>
            </a:r>
          </a:p>
          <a:p>
            <a:r>
              <a:rPr lang="ko-KR" altLang="en-US" sz="3000" dirty="0"/>
              <a:t>  </a:t>
            </a:r>
            <a:r>
              <a:rPr lang="ko-KR" altLang="en-US" sz="3000" dirty="0" err="1"/>
              <a:t>st_id</a:t>
            </a:r>
            <a:r>
              <a:rPr lang="ko-KR" altLang="en-US" sz="3000" dirty="0"/>
              <a:t> varchar2(3) </a:t>
            </a:r>
            <a:r>
              <a:rPr lang="ko-KR" altLang="en-US" sz="3000" dirty="0" err="1"/>
              <a:t>not</a:t>
            </a:r>
            <a:r>
              <a:rPr lang="ko-KR" altLang="en-US" sz="3000" dirty="0"/>
              <a:t> </a:t>
            </a:r>
            <a:r>
              <a:rPr lang="ko-KR" altLang="en-US" sz="3000" dirty="0" err="1"/>
              <a:t>null</a:t>
            </a:r>
            <a:r>
              <a:rPr lang="ko-KR" altLang="en-US" sz="3000" dirty="0"/>
              <a:t>,</a:t>
            </a:r>
          </a:p>
          <a:p>
            <a:r>
              <a:rPr lang="ko-KR" altLang="en-US" sz="3000" dirty="0"/>
              <a:t>  </a:t>
            </a:r>
            <a:r>
              <a:rPr lang="ko-KR" altLang="en-US" sz="3000" dirty="0" err="1"/>
              <a:t>st_name</a:t>
            </a:r>
            <a:r>
              <a:rPr lang="ko-KR" altLang="en-US" sz="3000" dirty="0"/>
              <a:t> varchar2(20) </a:t>
            </a:r>
            <a:r>
              <a:rPr lang="ko-KR" altLang="en-US" sz="3000" dirty="0" err="1"/>
              <a:t>not</a:t>
            </a:r>
            <a:r>
              <a:rPr lang="ko-KR" altLang="en-US" sz="3000" dirty="0"/>
              <a:t> </a:t>
            </a:r>
            <a:r>
              <a:rPr lang="ko-KR" altLang="en-US" sz="3000" dirty="0" err="1"/>
              <a:t>null</a:t>
            </a:r>
            <a:r>
              <a:rPr lang="ko-KR" altLang="en-US" sz="3000" dirty="0"/>
              <a:t>,</a:t>
            </a:r>
          </a:p>
          <a:p>
            <a:r>
              <a:rPr lang="ko-KR" altLang="en-US" sz="3000" dirty="0"/>
              <a:t>  </a:t>
            </a:r>
            <a:r>
              <a:rPr lang="ko-KR" altLang="en-US" sz="3000" dirty="0" err="1"/>
              <a:t>constraint</a:t>
            </a:r>
            <a:r>
              <a:rPr lang="ko-KR" altLang="en-US" sz="3000" dirty="0"/>
              <a:t> </a:t>
            </a:r>
            <a:r>
              <a:rPr lang="ko-KR" altLang="en-US" sz="3000" dirty="0" err="1"/>
              <a:t>pk_st_id</a:t>
            </a:r>
            <a:r>
              <a:rPr lang="ko-KR" altLang="en-US" sz="3000" dirty="0"/>
              <a:t> </a:t>
            </a:r>
            <a:r>
              <a:rPr lang="ko-KR" altLang="en-US" sz="3000" dirty="0" err="1"/>
              <a:t>primary</a:t>
            </a:r>
            <a:r>
              <a:rPr lang="ko-KR" altLang="en-US" sz="3000" dirty="0"/>
              <a:t> </a:t>
            </a:r>
            <a:r>
              <a:rPr lang="ko-KR" altLang="en-US" sz="3000" dirty="0" err="1"/>
              <a:t>key</a:t>
            </a:r>
            <a:r>
              <a:rPr lang="ko-KR" altLang="en-US" sz="3000" dirty="0"/>
              <a:t>(</a:t>
            </a:r>
            <a:r>
              <a:rPr lang="ko-KR" altLang="en-US" sz="3000" dirty="0" err="1"/>
              <a:t>st_id</a:t>
            </a:r>
            <a:r>
              <a:rPr lang="ko-KR" altLang="en-US" sz="3000" dirty="0"/>
              <a:t>)</a:t>
            </a:r>
          </a:p>
          <a:p>
            <a:r>
              <a:rPr lang="ko-KR" altLang="en-US" sz="30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31602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5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en-US" sz="3806" spc="-53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데이터테이블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000" y="6151889"/>
            <a:ext cx="15840000" cy="205232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571999" y="2259463"/>
            <a:ext cx="9144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3000" dirty="0" err="1"/>
              <a:t>create</a:t>
            </a:r>
            <a:r>
              <a:rPr lang="ko-KR" altLang="en-US" sz="3000" dirty="0"/>
              <a:t> </a:t>
            </a:r>
            <a:r>
              <a:rPr lang="ko-KR" altLang="en-US" sz="3000" dirty="0" err="1"/>
              <a:t>table</a:t>
            </a:r>
            <a:r>
              <a:rPr lang="ko-KR" altLang="en-US" sz="3000" dirty="0"/>
              <a:t> </a:t>
            </a:r>
            <a:r>
              <a:rPr lang="ko-KR" altLang="en-US" sz="3000" dirty="0" err="1"/>
              <a:t>train</a:t>
            </a:r>
            <a:r>
              <a:rPr lang="ko-KR" altLang="en-US" sz="3000" dirty="0"/>
              <a:t>(</a:t>
            </a:r>
          </a:p>
          <a:p>
            <a:r>
              <a:rPr lang="ko-KR" altLang="en-US" sz="3000" dirty="0"/>
              <a:t>  </a:t>
            </a:r>
            <a:r>
              <a:rPr lang="ko-KR" altLang="en-US" sz="3000" dirty="0" err="1"/>
              <a:t>tr_id</a:t>
            </a:r>
            <a:r>
              <a:rPr lang="ko-KR" altLang="en-US" sz="3000" dirty="0"/>
              <a:t> varchar2(3) </a:t>
            </a:r>
            <a:r>
              <a:rPr lang="ko-KR" altLang="en-US" sz="3000" dirty="0" err="1"/>
              <a:t>not</a:t>
            </a:r>
            <a:r>
              <a:rPr lang="ko-KR" altLang="en-US" sz="3000" dirty="0"/>
              <a:t> </a:t>
            </a:r>
            <a:r>
              <a:rPr lang="ko-KR" altLang="en-US" sz="3000" dirty="0" err="1"/>
              <a:t>null</a:t>
            </a:r>
            <a:r>
              <a:rPr lang="ko-KR" altLang="en-US" sz="3000" dirty="0"/>
              <a:t>,</a:t>
            </a:r>
          </a:p>
          <a:p>
            <a:r>
              <a:rPr lang="ko-KR" altLang="en-US" sz="3000" dirty="0"/>
              <a:t>  </a:t>
            </a:r>
            <a:r>
              <a:rPr lang="ko-KR" altLang="en-US" sz="3000" dirty="0" err="1"/>
              <a:t>tr_name</a:t>
            </a:r>
            <a:r>
              <a:rPr lang="ko-KR" altLang="en-US" sz="3000" dirty="0"/>
              <a:t> varchar2(20) </a:t>
            </a:r>
            <a:r>
              <a:rPr lang="ko-KR" altLang="en-US" sz="3000" dirty="0" err="1"/>
              <a:t>not</a:t>
            </a:r>
            <a:r>
              <a:rPr lang="ko-KR" altLang="en-US" sz="3000" dirty="0"/>
              <a:t> </a:t>
            </a:r>
            <a:r>
              <a:rPr lang="ko-KR" altLang="en-US" sz="3000" dirty="0" err="1"/>
              <a:t>null</a:t>
            </a:r>
            <a:r>
              <a:rPr lang="ko-KR" altLang="en-US" sz="3000" dirty="0"/>
              <a:t>,</a:t>
            </a:r>
          </a:p>
          <a:p>
            <a:r>
              <a:rPr lang="ko-KR" altLang="en-US" sz="3000" dirty="0"/>
              <a:t>  </a:t>
            </a:r>
            <a:r>
              <a:rPr lang="ko-KR" altLang="en-US" sz="3000" dirty="0" err="1"/>
              <a:t>tr_type</a:t>
            </a:r>
            <a:r>
              <a:rPr lang="ko-KR" altLang="en-US" sz="3000" dirty="0"/>
              <a:t> varchar2(10) </a:t>
            </a:r>
            <a:r>
              <a:rPr lang="ko-KR" altLang="en-US" sz="3000" dirty="0" err="1"/>
              <a:t>not</a:t>
            </a:r>
            <a:r>
              <a:rPr lang="ko-KR" altLang="en-US" sz="3000" dirty="0"/>
              <a:t> </a:t>
            </a:r>
            <a:r>
              <a:rPr lang="ko-KR" altLang="en-US" sz="3000" dirty="0" err="1" smtClean="0"/>
              <a:t>null</a:t>
            </a:r>
            <a:r>
              <a:rPr lang="en-US" altLang="ko-KR" sz="3000" dirty="0" smtClean="0"/>
              <a:t>,</a:t>
            </a:r>
            <a:endParaRPr lang="ko-KR" altLang="en-US" sz="3000" dirty="0"/>
          </a:p>
          <a:p>
            <a:r>
              <a:rPr lang="ko-KR" altLang="en-US" sz="3000" dirty="0"/>
              <a:t>  </a:t>
            </a:r>
            <a:r>
              <a:rPr lang="ko-KR" altLang="en-US" sz="3000" dirty="0" err="1"/>
              <a:t>constraint</a:t>
            </a:r>
            <a:r>
              <a:rPr lang="ko-KR" altLang="en-US" sz="3000" dirty="0"/>
              <a:t> </a:t>
            </a:r>
            <a:r>
              <a:rPr lang="ko-KR" altLang="en-US" sz="3000" dirty="0" err="1"/>
              <a:t>pk_tr_id</a:t>
            </a:r>
            <a:r>
              <a:rPr lang="ko-KR" altLang="en-US" sz="3000" dirty="0"/>
              <a:t> </a:t>
            </a:r>
            <a:r>
              <a:rPr lang="ko-KR" altLang="en-US" sz="3000" dirty="0" err="1"/>
              <a:t>primary</a:t>
            </a:r>
            <a:r>
              <a:rPr lang="ko-KR" altLang="en-US" sz="3000" dirty="0"/>
              <a:t> </a:t>
            </a:r>
            <a:r>
              <a:rPr lang="ko-KR" altLang="en-US" sz="3000" dirty="0" err="1"/>
              <a:t>key</a:t>
            </a:r>
            <a:r>
              <a:rPr lang="ko-KR" altLang="en-US" sz="3000" dirty="0"/>
              <a:t>(</a:t>
            </a:r>
            <a:r>
              <a:rPr lang="ko-KR" altLang="en-US" sz="3000" dirty="0" err="1"/>
              <a:t>tr_id</a:t>
            </a:r>
            <a:r>
              <a:rPr lang="ko-KR" altLang="en-US" sz="3000" dirty="0"/>
              <a:t>)</a:t>
            </a:r>
          </a:p>
          <a:p>
            <a:r>
              <a:rPr lang="ko-KR" altLang="en-US" sz="3000" dirty="0"/>
              <a:t> );</a:t>
            </a:r>
          </a:p>
        </p:txBody>
      </p:sp>
    </p:spTree>
    <p:extLst>
      <p:ext uri="{BB962C8B-B14F-4D97-AF65-F5344CB8AC3E}">
        <p14:creationId xmlns:p14="http://schemas.microsoft.com/office/powerpoint/2010/main" val="10669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5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en-US" sz="3806" spc="-53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데이터테이블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000" y="6132722"/>
            <a:ext cx="15840000" cy="3396542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571999" y="1828401"/>
            <a:ext cx="9144000" cy="415498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400" dirty="0" err="1"/>
              <a:t>create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table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schedule</a:t>
            </a:r>
            <a:r>
              <a:rPr lang="ko-KR" altLang="en-US" sz="2400" dirty="0"/>
              <a:t>(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sch_id</a:t>
            </a:r>
            <a:r>
              <a:rPr lang="ko-KR" altLang="en-US" sz="2400" dirty="0"/>
              <a:t> varchar2(3)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sch_time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timestamp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s_st</a:t>
            </a:r>
            <a:r>
              <a:rPr lang="ko-KR" altLang="en-US" sz="2400" dirty="0"/>
              <a:t> varchar2(3)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e_st</a:t>
            </a:r>
            <a:r>
              <a:rPr lang="ko-KR" altLang="en-US" sz="2400" dirty="0"/>
              <a:t> varchar2(3)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tr_id</a:t>
            </a:r>
            <a:r>
              <a:rPr lang="ko-KR" altLang="en-US" sz="2400" dirty="0"/>
              <a:t> varchar2(3)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constraint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pk_sch_id</a:t>
            </a:r>
            <a:r>
              <a:rPr lang="ko-KR" altLang="en-US" sz="2400" dirty="0"/>
              <a:t> </a:t>
            </a:r>
            <a:r>
              <a:rPr lang="ko-KR" altLang="en-US" sz="2400" dirty="0" err="1"/>
              <a:t>primary</a:t>
            </a:r>
            <a:r>
              <a:rPr lang="ko-KR" altLang="en-US" sz="2400" dirty="0"/>
              <a:t> </a:t>
            </a:r>
            <a:r>
              <a:rPr lang="ko-KR" altLang="en-US" sz="2400" dirty="0" err="1"/>
              <a:t>key</a:t>
            </a:r>
            <a:r>
              <a:rPr lang="ko-KR" altLang="en-US" sz="2400" dirty="0"/>
              <a:t>(</a:t>
            </a:r>
            <a:r>
              <a:rPr lang="ko-KR" altLang="en-US" sz="2400" dirty="0" err="1"/>
              <a:t>sch_id</a:t>
            </a:r>
            <a:r>
              <a:rPr lang="ko-KR" altLang="en-US" sz="2400" dirty="0"/>
              <a:t>),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constraint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fk_s_st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foreign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key</a:t>
            </a:r>
            <a:r>
              <a:rPr lang="ko-KR" altLang="en-US" sz="2400" dirty="0"/>
              <a:t>(</a:t>
            </a:r>
            <a:r>
              <a:rPr lang="ko-KR" altLang="en-US" sz="2400" dirty="0" err="1"/>
              <a:t>s_st</a:t>
            </a:r>
            <a:r>
              <a:rPr lang="ko-KR" altLang="en-US" sz="2400" dirty="0"/>
              <a:t>) </a:t>
            </a:r>
            <a:r>
              <a:rPr lang="ko-KR" altLang="en-US" sz="2400" dirty="0" err="1"/>
              <a:t>references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(</a:t>
            </a:r>
            <a:r>
              <a:rPr lang="ko-KR" altLang="en-US" sz="2400" dirty="0" err="1"/>
              <a:t>st_id</a:t>
            </a:r>
            <a:r>
              <a:rPr lang="ko-KR" altLang="en-US" sz="2400" dirty="0"/>
              <a:t>),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constraint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fk_e_st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foreign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key</a:t>
            </a:r>
            <a:r>
              <a:rPr lang="ko-KR" altLang="en-US" sz="2400" dirty="0"/>
              <a:t>(</a:t>
            </a:r>
            <a:r>
              <a:rPr lang="ko-KR" altLang="en-US" sz="2400" dirty="0" err="1"/>
              <a:t>e_st</a:t>
            </a:r>
            <a:r>
              <a:rPr lang="ko-KR" altLang="en-US" sz="2400" dirty="0"/>
              <a:t>) </a:t>
            </a:r>
            <a:r>
              <a:rPr lang="ko-KR" altLang="en-US" sz="2400" dirty="0" err="1"/>
              <a:t>references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(</a:t>
            </a:r>
            <a:r>
              <a:rPr lang="ko-KR" altLang="en-US" sz="2400" dirty="0" err="1"/>
              <a:t>st_id</a:t>
            </a:r>
            <a:r>
              <a:rPr lang="ko-KR" altLang="en-US" sz="2400" dirty="0"/>
              <a:t>),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constraint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fk_tr_id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foreign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key</a:t>
            </a:r>
            <a:r>
              <a:rPr lang="ko-KR" altLang="en-US" sz="2400" dirty="0"/>
              <a:t>(</a:t>
            </a:r>
            <a:r>
              <a:rPr lang="ko-KR" altLang="en-US" sz="2400" dirty="0" err="1"/>
              <a:t>tr_id</a:t>
            </a:r>
            <a:r>
              <a:rPr lang="ko-KR" altLang="en-US" sz="2400" dirty="0"/>
              <a:t>) </a:t>
            </a:r>
            <a:r>
              <a:rPr lang="ko-KR" altLang="en-US" sz="2400" dirty="0" err="1"/>
              <a:t>references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(</a:t>
            </a:r>
            <a:r>
              <a:rPr lang="ko-KR" altLang="en-US" sz="2400" dirty="0" err="1"/>
              <a:t>tr_id</a:t>
            </a:r>
            <a:r>
              <a:rPr lang="ko-KR" altLang="en-US" sz="2400" dirty="0"/>
              <a:t>)</a:t>
            </a:r>
          </a:p>
          <a:p>
            <a:r>
              <a:rPr lang="ko-KR" altLang="en-US" sz="24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1516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5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en-US" sz="3806" spc="-53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데이터테이블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000" y="6384583"/>
            <a:ext cx="15840000" cy="2455458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571999" y="2217258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400" dirty="0"/>
              <a:t> </a:t>
            </a:r>
            <a:r>
              <a:rPr lang="ko-KR" altLang="en-US" sz="2400" dirty="0" err="1"/>
              <a:t>create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table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reservation</a:t>
            </a:r>
            <a:r>
              <a:rPr lang="ko-KR" altLang="en-US" sz="2400" dirty="0"/>
              <a:t>(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res_id</a:t>
            </a:r>
            <a:r>
              <a:rPr lang="ko-KR" altLang="en-US" sz="2400" dirty="0"/>
              <a:t> varchar2(3)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res_time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timestamp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user_id</a:t>
            </a:r>
            <a:r>
              <a:rPr lang="ko-KR" altLang="en-US" sz="2400" dirty="0"/>
              <a:t> varchar2(10)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sch_id</a:t>
            </a:r>
            <a:r>
              <a:rPr lang="ko-KR" altLang="en-US" sz="2400" dirty="0"/>
              <a:t> varchar2(3) </a:t>
            </a:r>
            <a:r>
              <a:rPr lang="ko-KR" altLang="en-US" sz="2400" dirty="0" err="1"/>
              <a:t>not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null</a:t>
            </a:r>
            <a:r>
              <a:rPr lang="ko-KR" altLang="en-US" sz="2400" dirty="0"/>
              <a:t>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constraint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pk_res_id</a:t>
            </a:r>
            <a:r>
              <a:rPr lang="ko-KR" altLang="en-US" sz="2400" dirty="0"/>
              <a:t> </a:t>
            </a:r>
            <a:r>
              <a:rPr lang="ko-KR" altLang="en-US" sz="2400" dirty="0" err="1"/>
              <a:t>primary</a:t>
            </a:r>
            <a:r>
              <a:rPr lang="ko-KR" altLang="en-US" sz="2400" dirty="0"/>
              <a:t> </a:t>
            </a:r>
            <a:r>
              <a:rPr lang="ko-KR" altLang="en-US" sz="2400" dirty="0" err="1"/>
              <a:t>key</a:t>
            </a:r>
            <a:r>
              <a:rPr lang="ko-KR" altLang="en-US" sz="2400" dirty="0"/>
              <a:t>(</a:t>
            </a:r>
            <a:r>
              <a:rPr lang="ko-KR" altLang="en-US" sz="2400" dirty="0" err="1"/>
              <a:t>res_id</a:t>
            </a:r>
            <a:r>
              <a:rPr lang="ko-KR" altLang="en-US" sz="2400" dirty="0"/>
              <a:t>),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constraint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fk_user_id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foreign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key</a:t>
            </a:r>
            <a:r>
              <a:rPr lang="ko-KR" altLang="en-US" sz="2400" dirty="0"/>
              <a:t>(</a:t>
            </a:r>
            <a:r>
              <a:rPr lang="ko-KR" altLang="en-US" sz="2400" dirty="0" err="1"/>
              <a:t>user_id</a:t>
            </a:r>
            <a:r>
              <a:rPr lang="ko-KR" altLang="en-US" sz="2400" dirty="0"/>
              <a:t>) </a:t>
            </a:r>
            <a:r>
              <a:rPr lang="ko-KR" altLang="en-US" sz="2400" dirty="0" err="1"/>
              <a:t>references</a:t>
            </a:r>
            <a:r>
              <a:rPr lang="ko-KR" altLang="en-US" sz="2400" dirty="0"/>
              <a:t> </a:t>
            </a:r>
            <a:r>
              <a:rPr lang="ko-KR" altLang="en-US" sz="2400" dirty="0" err="1"/>
              <a:t>client</a:t>
            </a:r>
            <a:r>
              <a:rPr lang="ko-KR" altLang="en-US" sz="2400" dirty="0"/>
              <a:t>(</a:t>
            </a:r>
            <a:r>
              <a:rPr lang="ko-KR" altLang="en-US" sz="2400" dirty="0" err="1"/>
              <a:t>user_id</a:t>
            </a:r>
            <a:r>
              <a:rPr lang="ko-KR" altLang="en-US" sz="2400" dirty="0"/>
              <a:t>),</a:t>
            </a:r>
          </a:p>
          <a:p>
            <a:r>
              <a:rPr lang="ko-KR" altLang="en-US" sz="2400" dirty="0"/>
              <a:t>  </a:t>
            </a:r>
            <a:r>
              <a:rPr lang="ko-KR" altLang="en-US" sz="2400" dirty="0" err="1"/>
              <a:t>constraint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fk_sch_id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foreign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key</a:t>
            </a:r>
            <a:r>
              <a:rPr lang="ko-KR" altLang="en-US" sz="2400" dirty="0"/>
              <a:t>(</a:t>
            </a:r>
            <a:r>
              <a:rPr lang="ko-KR" altLang="en-US" sz="2400" dirty="0" err="1"/>
              <a:t>sch_id</a:t>
            </a:r>
            <a:r>
              <a:rPr lang="ko-KR" altLang="en-US" sz="2400" dirty="0"/>
              <a:t>) </a:t>
            </a:r>
            <a:r>
              <a:rPr lang="ko-KR" altLang="en-US" sz="2400" dirty="0" err="1"/>
              <a:t>references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schedule</a:t>
            </a:r>
            <a:r>
              <a:rPr lang="ko-KR" altLang="en-US" sz="2400" dirty="0"/>
              <a:t>(</a:t>
            </a:r>
            <a:r>
              <a:rPr lang="ko-KR" altLang="en-US" sz="2400" dirty="0" err="1"/>
              <a:t>sch_id</a:t>
            </a:r>
            <a:r>
              <a:rPr lang="ko-KR" altLang="en-US" sz="2400" dirty="0"/>
              <a:t>)</a:t>
            </a:r>
          </a:p>
          <a:p>
            <a:r>
              <a:rPr lang="ko-KR" altLang="en-US" sz="2400" dirty="0"/>
              <a:t>  );</a:t>
            </a:r>
          </a:p>
        </p:txBody>
      </p:sp>
    </p:spTree>
    <p:extLst>
      <p:ext uri="{BB962C8B-B14F-4D97-AF65-F5344CB8AC3E}">
        <p14:creationId xmlns:p14="http://schemas.microsoft.com/office/powerpoint/2010/main" val="257654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샘플 데이터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69022" y="2119719"/>
            <a:ext cx="1981200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smtClean="0">
                <a:solidFill>
                  <a:schemeClr val="tx1"/>
                </a:solidFill>
              </a:rPr>
              <a:t>Client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5076" y="6172066"/>
            <a:ext cx="7744224" cy="352986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973504" y="2693290"/>
            <a:ext cx="104394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client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('jim','1234','짐캐리','010-7364-4856',22,3000,'Y');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client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('mino','9999','송민호','010-9461-5533','30',0,'Y');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client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('paek','0410','백종원','010-8374-2027',45,500,'N');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client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('isabel','5959','이사벨','010-4679-5966',17,1000,'Y');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client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('ddong','5678','홍길동','010-4321-6789',62,0,'N</a:t>
            </a:r>
            <a:r>
              <a:rPr lang="ko-KR" altLang="en-US" sz="2200" dirty="0" smtClean="0"/>
              <a:t>');</a:t>
            </a:r>
            <a:endParaRPr lang="en-US" altLang="ko-KR" sz="2200" dirty="0" smtClean="0"/>
          </a:p>
          <a:p>
            <a:r>
              <a:rPr lang="en-US" altLang="ko-KR" sz="2200" dirty="0"/>
              <a:t>insert into Client values('</a:t>
            </a:r>
            <a:r>
              <a:rPr lang="en-US" altLang="ko-KR" sz="2200" dirty="0" err="1"/>
              <a:t>dlgusrjs</a:t>
            </a:r>
            <a:r>
              <a:rPr lang="en-US" altLang="ko-KR" sz="2200" dirty="0"/>
              <a:t>', 'sklfk122', '</a:t>
            </a:r>
            <a:r>
              <a:rPr lang="ko-KR" altLang="en-US" sz="2200" dirty="0" err="1"/>
              <a:t>정이신</a:t>
            </a:r>
            <a:r>
              <a:rPr lang="en-US" altLang="ko-KR" sz="2200" dirty="0"/>
              <a:t>', '010-1111-2222', 30, 1000, 'Y');</a:t>
            </a:r>
          </a:p>
          <a:p>
            <a:r>
              <a:rPr lang="en-US" altLang="ko-KR" sz="2200" dirty="0"/>
              <a:t>insert into Client values('</a:t>
            </a:r>
            <a:r>
              <a:rPr lang="en-US" altLang="ko-KR" sz="2200" dirty="0" err="1"/>
              <a:t>wjdwldyd</a:t>
            </a:r>
            <a:r>
              <a:rPr lang="en-US" altLang="ko-KR" sz="2200" dirty="0"/>
              <a:t>', '45657', '</a:t>
            </a:r>
            <a:r>
              <a:rPr lang="ko-KR" altLang="en-US" sz="2200" dirty="0" err="1"/>
              <a:t>김지균</a:t>
            </a:r>
            <a:r>
              <a:rPr lang="en-US" altLang="ko-KR" sz="2200" dirty="0"/>
              <a:t>', '010-2222-3535', 20, 50, 'N');</a:t>
            </a:r>
          </a:p>
          <a:p>
            <a:r>
              <a:rPr lang="en-US" altLang="ko-KR" sz="2200" dirty="0"/>
              <a:t>insert into Client values('</a:t>
            </a:r>
            <a:r>
              <a:rPr lang="en-US" altLang="ko-KR" sz="2200" dirty="0" err="1"/>
              <a:t>dlaudrbs</a:t>
            </a:r>
            <a:r>
              <a:rPr lang="en-US" altLang="ko-KR" sz="2200" dirty="0"/>
              <a:t>', '</a:t>
            </a:r>
            <a:r>
              <a:rPr lang="en-US" altLang="ko-KR" sz="2200" dirty="0" err="1"/>
              <a:t>ajskljf</a:t>
            </a:r>
            <a:r>
              <a:rPr lang="en-US" altLang="ko-KR" sz="2200" dirty="0"/>
              <a:t>', '</a:t>
            </a:r>
            <a:r>
              <a:rPr lang="ko-KR" altLang="en-US" sz="2200" dirty="0"/>
              <a:t>이태용</a:t>
            </a:r>
            <a:r>
              <a:rPr lang="en-US" altLang="ko-KR" sz="2200" dirty="0"/>
              <a:t>', '010-3333-2785', 45, 600, 'N');</a:t>
            </a:r>
          </a:p>
          <a:p>
            <a:r>
              <a:rPr lang="en-US" altLang="ko-KR" sz="2200" dirty="0"/>
              <a:t>insert into Client values('</a:t>
            </a:r>
            <a:r>
              <a:rPr lang="en-US" altLang="ko-KR" sz="2200" dirty="0" err="1"/>
              <a:t>tlsxogjs</a:t>
            </a:r>
            <a:r>
              <a:rPr lang="en-US" altLang="ko-KR" sz="2200" dirty="0"/>
              <a:t>', 'djkslj44', '</a:t>
            </a:r>
            <a:r>
              <a:rPr lang="ko-KR" altLang="en-US" sz="2200" dirty="0" err="1"/>
              <a:t>신정건</a:t>
            </a:r>
            <a:r>
              <a:rPr lang="en-US" altLang="ko-KR" sz="2200" dirty="0"/>
              <a:t>', '010-4444-4518', 78, 1456, 'N');</a:t>
            </a:r>
          </a:p>
          <a:p>
            <a:r>
              <a:rPr lang="en-US" altLang="ko-KR" sz="2200" dirty="0"/>
              <a:t>insert into Client values('</a:t>
            </a:r>
            <a:r>
              <a:rPr lang="en-US" altLang="ko-KR" sz="2200" dirty="0" err="1"/>
              <a:t>rlaxogks</a:t>
            </a:r>
            <a:r>
              <a:rPr lang="en-US" altLang="ko-KR" sz="2200" dirty="0"/>
              <a:t>', 'sjkgljn1', '</a:t>
            </a:r>
            <a:r>
              <a:rPr lang="ko-KR" altLang="en-US" sz="2200" dirty="0"/>
              <a:t>이태환</a:t>
            </a:r>
            <a:r>
              <a:rPr lang="en-US" altLang="ko-KR" sz="2200" dirty="0"/>
              <a:t>', '010-5555-4563', 18, 45677, 'Y');</a:t>
            </a:r>
            <a:endParaRPr lang="ko-KR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52254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샘플 데이터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0400" y="3346133"/>
            <a:ext cx="5709957" cy="6391393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969022" y="2696432"/>
            <a:ext cx="9144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('s01','서울역');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('s02','부산역');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('s03','대전역');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('s04','대구역');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('s05','용산역');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('s06','여수역');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('s07','광주역');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('s08','천안역');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('s09','목포역');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('s10','울산역');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969022" y="2119719"/>
            <a:ext cx="1981200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smtClean="0">
                <a:solidFill>
                  <a:schemeClr val="tx1"/>
                </a:solidFill>
              </a:rPr>
              <a:t>Station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67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샘플 데이터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2898" y="1903140"/>
            <a:ext cx="5334000" cy="7924799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969022" y="2685226"/>
            <a:ext cx="9144000" cy="71096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('K01','KTX-T001','KTX');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('K02','KTX-T002','KTX');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('K03','KTX-T003','KTX');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('S11','SRT-T011','SRT');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('S12','SRT-T012','SRT');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('S13','SRT-T013','SRT');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('I23','ITX-T023','ITX');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('I24','ITX-T024','ITX');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('I25','ITX-T025','ITX');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('I26','ITX-T026','ITX');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('M34','새마을호-T034','새마을');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('M35','새마을호-T035','새마을');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('M36','새마을호-T036','새마을');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('M37','새마을호-T037','새마을');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('I45','ITX-청춘05','ITX-청춘');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('I46','ITX-청춘06','ITX-청춘');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('I47','ITX-청춘07','ITX-청춘');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('N56','누리호-T088','누리호');</a:t>
            </a:r>
          </a:p>
          <a:p>
            <a:r>
              <a:rPr lang="ko-KR" altLang="en-US" sz="2400" dirty="0" err="1"/>
              <a:t>insert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into</a:t>
            </a:r>
            <a:r>
              <a:rPr lang="ko-KR" altLang="en-US" sz="2400" dirty="0"/>
              <a:t>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values</a:t>
            </a:r>
            <a:r>
              <a:rPr lang="ko-KR" altLang="en-US" sz="2400" dirty="0"/>
              <a:t>('N57','누리호-T089','누리호');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969022" y="2119719"/>
            <a:ext cx="1981200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smtClean="0">
                <a:solidFill>
                  <a:schemeClr val="tx1"/>
                </a:solidFill>
              </a:rPr>
              <a:t>Train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72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샘플 데이터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69021" y="2119719"/>
            <a:ext cx="2307367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smtClean="0">
                <a:solidFill>
                  <a:schemeClr val="tx1"/>
                </a:solidFill>
              </a:rPr>
              <a:t>Schedule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69021" y="2959657"/>
            <a:ext cx="9144000" cy="68634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('s35', '2024-09-14 16:15:00', 's01', 's04', 'S11');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('s99', '2024-09-14 11:12:00', 's05', 's04', 'K03');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('s89', '2024-09-18 15:32:00', 's04', 's09', 'I24');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('s64', '2024-09-16 19:48:00', 's08', 's03', 'M36');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('s58', '2024-09-17 21:07:00', 's02', 's05', 'K01');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('s14','2024-09-14 14:10:00','s03','s04','M34');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('s22','2024-09-15 22:20:00','s01','s07','K01');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('s02','2024-09-16 02:15:00','s05','s09','S11');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('s08','2024-09-17 08:55:00','s10','s04','I24');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Schedule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('s17','2024-09-18 17:35:00','s08','s03','N57');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('j01','2024/08/29 14:30:00','s01','s03','K01');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('j02','2024/08/29 14:00:00','s03','s05','K03');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('j03','2024/10/10 15:00:00','s03','s05','S11');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('j04','2024/10/15 09:00:00','s01','s07','I25');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('j05','2024/10/15 20:30:00','s10','s01','M34');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('j06','2024/11/11 07:10:00','s01','s03','I45');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('j07','2024/11/30 14:30:00','s05','s06','N56');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('j08','2024/09/30 17:30:00','s03','s06','S13');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('j09','2024/12/24 12:00:00','s04','s08','I26');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schedule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 ('j10','2024/12/25 10:55:00','s02','s09','M37');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8600" y="2959657"/>
            <a:ext cx="5029200" cy="67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8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샘플 데이터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69022" y="2119719"/>
            <a:ext cx="2764778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smtClean="0">
                <a:solidFill>
                  <a:schemeClr val="tx1"/>
                </a:solidFill>
              </a:rPr>
              <a:t>Reservation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69022" y="2872961"/>
            <a:ext cx="9144000" cy="517064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('r04', '2024-08-30 09:14:05', '</a:t>
            </a:r>
            <a:r>
              <a:rPr lang="ko-KR" altLang="en-US" sz="2200" dirty="0" err="1"/>
              <a:t>mino</a:t>
            </a:r>
            <a:r>
              <a:rPr lang="ko-KR" altLang="en-US" sz="2200" dirty="0"/>
              <a:t>', 's58');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('r13', '2024-08-29 15:25:17', '</a:t>
            </a:r>
            <a:r>
              <a:rPr lang="ko-KR" altLang="en-US" sz="2200" dirty="0" err="1"/>
              <a:t>paek</a:t>
            </a:r>
            <a:r>
              <a:rPr lang="ko-KR" altLang="en-US" sz="2200" dirty="0"/>
              <a:t>', 's64');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('r11', '2024-08-29 07:15:55', '</a:t>
            </a:r>
            <a:r>
              <a:rPr lang="ko-KR" altLang="en-US" sz="2200" dirty="0" err="1"/>
              <a:t>isabel</a:t>
            </a:r>
            <a:r>
              <a:rPr lang="ko-KR" altLang="en-US" sz="2200" dirty="0"/>
              <a:t>', 's89');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('r08', '2024-08-31 21:46:32', '</a:t>
            </a:r>
            <a:r>
              <a:rPr lang="ko-KR" altLang="en-US" sz="2200" dirty="0" err="1"/>
              <a:t>ddong</a:t>
            </a:r>
            <a:r>
              <a:rPr lang="ko-KR" altLang="en-US" sz="2200" dirty="0"/>
              <a:t>', 's99');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('r01', '2024-08-30 17:01:09', '</a:t>
            </a:r>
            <a:r>
              <a:rPr lang="ko-KR" altLang="en-US" sz="2200" dirty="0" err="1"/>
              <a:t>jim</a:t>
            </a:r>
            <a:r>
              <a:rPr lang="ko-KR" altLang="en-US" sz="2200" dirty="0"/>
              <a:t>', 's35');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('r06','2024-08-28 14:01:10','jim','j07');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('r02','2024-09-01 08:11:11','wjdwldyd','j07');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('r03','2024-10-05 16:41:29','isabel','j05');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('r07','2024-08-05 16:10:00','ddong','j04');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('r05','2024-08-05 13:31:29','dlaudrbs','j09');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('r21','2024-08-28 12:18:12','jim','j07');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('r32','2024-09-01 09:00:00','wjdwldyd','j07');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('r43','2024-10-05 19:30:00','isabel','j05');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('r54','2024-08-05 18:00:33','ddong','j04');</a:t>
            </a:r>
          </a:p>
          <a:p>
            <a:r>
              <a:rPr lang="ko-KR" altLang="en-US" sz="2200" dirty="0" err="1"/>
              <a:t>insert</a:t>
            </a:r>
            <a:r>
              <a:rPr lang="ko-KR" altLang="en-US" sz="2200" dirty="0"/>
              <a:t> </a:t>
            </a:r>
            <a:r>
              <a:rPr lang="ko-KR" altLang="en-US" sz="2200" dirty="0" err="1"/>
              <a:t>into</a:t>
            </a:r>
            <a:r>
              <a:rPr lang="ko-KR" altLang="en-US" sz="2200" dirty="0"/>
              <a:t> </a:t>
            </a:r>
            <a:r>
              <a:rPr lang="ko-KR" altLang="en-US" sz="2200" dirty="0" err="1"/>
              <a:t>reservation</a:t>
            </a:r>
            <a:r>
              <a:rPr lang="ko-KR" altLang="en-US" sz="2200" dirty="0"/>
              <a:t> </a:t>
            </a:r>
            <a:r>
              <a:rPr lang="ko-KR" altLang="en-US" sz="2200" dirty="0" err="1"/>
              <a:t>values</a:t>
            </a:r>
            <a:r>
              <a:rPr lang="ko-KR" altLang="en-US" sz="2200" dirty="0"/>
              <a:t>('r65','2024-08-05 11:11:11','dlaudrbs','j09');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0" y="2852790"/>
            <a:ext cx="6400800" cy="646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0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0107706" y="497321"/>
            <a:ext cx="4660332" cy="2255972"/>
            <a:chOff x="6477050" y="1193911"/>
            <a:chExt cx="4660332" cy="2255972"/>
          </a:xfrm>
        </p:grpSpPr>
        <p:sp>
          <p:nvSpPr>
            <p:cNvPr id="5" name="TextBox 5"/>
            <p:cNvSpPr txBox="1"/>
            <p:nvPr/>
          </p:nvSpPr>
          <p:spPr>
            <a:xfrm>
              <a:off x="7205225" y="1804670"/>
              <a:ext cx="3052600" cy="677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56"/>
                </a:lnSpc>
                <a:spcBef>
                  <a:spcPct val="0"/>
                </a:spcBef>
              </a:pPr>
              <a:r>
                <a:rPr lang="en-US" sz="3968" spc="-182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프로젝트</a:t>
              </a:r>
              <a:r>
                <a:rPr lang="en-US" sz="3968" spc="-182" dirty="0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 </a:t>
              </a:r>
              <a:r>
                <a:rPr lang="en-US" sz="3968" spc="-182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배경</a:t>
              </a:r>
              <a:endParaRPr lang="en-US" sz="3968" spc="-182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205225" y="2841467"/>
              <a:ext cx="3932157" cy="608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140"/>
                </a:lnSpc>
              </a:pPr>
              <a:r>
                <a:rPr lang="en-US" sz="3023" spc="-139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주제선정</a:t>
              </a:r>
              <a:endParaRPr lang="en-US" sz="3023" spc="-13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477050" y="1193911"/>
              <a:ext cx="886159" cy="1643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481"/>
                </a:lnSpc>
                <a:spcBef>
                  <a:spcPct val="0"/>
                </a:spcBef>
              </a:pPr>
              <a:r>
                <a:rPr lang="en-US" sz="9629" u="none" strike="noStrike" dirty="0">
                  <a:solidFill>
                    <a:srgbClr val="191919"/>
                  </a:solidFill>
                  <a:latin typeface="Beautifully Delicious Script"/>
                  <a:ea typeface="Beautifully Delicious Script"/>
                  <a:cs typeface="Beautifully Delicious Script"/>
                  <a:sym typeface="Beautifully Delicious Script"/>
                </a:rPr>
                <a:t>1.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10107706" y="2796644"/>
            <a:ext cx="3780775" cy="2267644"/>
            <a:chOff x="6477050" y="4733269"/>
            <a:chExt cx="3780775" cy="2267644"/>
          </a:xfrm>
        </p:grpSpPr>
        <p:sp>
          <p:nvSpPr>
            <p:cNvPr id="8" name="TextBox 8"/>
            <p:cNvSpPr txBox="1"/>
            <p:nvPr/>
          </p:nvSpPr>
          <p:spPr>
            <a:xfrm>
              <a:off x="7205225" y="6392497"/>
              <a:ext cx="2416440" cy="608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140"/>
                </a:lnSpc>
              </a:pPr>
              <a:r>
                <a:rPr lang="en-US" sz="3023" spc="-139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데이터</a:t>
              </a:r>
              <a:r>
                <a:rPr lang="en-US" sz="3023" spc="-139" dirty="0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 </a:t>
              </a:r>
              <a:r>
                <a:rPr lang="en-US" sz="3023" spc="-139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테이블</a:t>
              </a:r>
              <a:endParaRPr lang="en-US" sz="3023" spc="-13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205225" y="5354460"/>
              <a:ext cx="3052600" cy="677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56"/>
                </a:lnSpc>
                <a:spcBef>
                  <a:spcPct val="0"/>
                </a:spcBef>
              </a:pPr>
              <a:r>
                <a:rPr lang="en-US" sz="3968" spc="-182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프로젝트</a:t>
              </a:r>
              <a:r>
                <a:rPr lang="en-US" sz="3968" spc="-182" dirty="0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 </a:t>
              </a:r>
              <a:r>
                <a:rPr lang="en-US" sz="3968" spc="-182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기능</a:t>
              </a:r>
              <a:endParaRPr lang="en-US" sz="3968" spc="-182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6477050" y="4733269"/>
              <a:ext cx="886159" cy="1643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481"/>
                </a:lnSpc>
                <a:spcBef>
                  <a:spcPct val="0"/>
                </a:spcBef>
              </a:pPr>
              <a:r>
                <a:rPr lang="en-US" sz="9629">
                  <a:solidFill>
                    <a:srgbClr val="191919"/>
                  </a:solidFill>
                  <a:latin typeface="Beautifully Delicious Script"/>
                  <a:ea typeface="Beautifully Delicious Script"/>
                  <a:cs typeface="Beautifully Delicious Script"/>
                  <a:sym typeface="Beautifully Delicious Script"/>
                </a:rPr>
                <a:t>2</a:t>
              </a:r>
              <a:r>
                <a:rPr lang="en-US" sz="9629" u="none" strike="noStrike">
                  <a:solidFill>
                    <a:srgbClr val="191919"/>
                  </a:solidFill>
                  <a:latin typeface="Beautifully Delicious Script"/>
                  <a:ea typeface="Beautifully Delicious Script"/>
                  <a:cs typeface="Beautifully Delicious Script"/>
                  <a:sym typeface="Beautifully Delicious Script"/>
                </a:rPr>
                <a:t>.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0098741" y="4800884"/>
            <a:ext cx="3728564" cy="2903994"/>
            <a:chOff x="12852443" y="1193911"/>
            <a:chExt cx="3728564" cy="2903994"/>
          </a:xfrm>
        </p:grpSpPr>
        <p:sp>
          <p:nvSpPr>
            <p:cNvPr id="7" name="TextBox 7"/>
            <p:cNvSpPr txBox="1"/>
            <p:nvPr/>
          </p:nvSpPr>
          <p:spPr>
            <a:xfrm>
              <a:off x="13564408" y="2841467"/>
              <a:ext cx="2416440" cy="12564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140"/>
                </a:lnSpc>
              </a:pPr>
              <a:r>
                <a:rPr lang="en-US" sz="3023" spc="-139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기술</a:t>
              </a:r>
              <a:endParaRPr lang="en-US" sz="3023" spc="-13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endParaRPr>
            </a:p>
            <a:p>
              <a:pPr algn="l">
                <a:lnSpc>
                  <a:spcPts val="5140"/>
                </a:lnSpc>
              </a:pPr>
              <a:endParaRPr lang="en-US" sz="3023" spc="-13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3528407" y="1804670"/>
              <a:ext cx="3052600" cy="677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56"/>
                </a:lnSpc>
                <a:spcBef>
                  <a:spcPct val="0"/>
                </a:spcBef>
              </a:pPr>
              <a:r>
                <a:rPr lang="en-US" sz="3968" spc="-182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요구사항</a:t>
              </a:r>
              <a:endParaRPr lang="en-US" sz="3968" spc="-182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2852443" y="1193911"/>
              <a:ext cx="886159" cy="1643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481"/>
                </a:lnSpc>
                <a:spcBef>
                  <a:spcPct val="0"/>
                </a:spcBef>
              </a:pPr>
              <a:r>
                <a:rPr lang="en-US" sz="9629">
                  <a:solidFill>
                    <a:srgbClr val="191919"/>
                  </a:solidFill>
                  <a:latin typeface="Beautifully Delicious Script"/>
                  <a:ea typeface="Beautifully Delicious Script"/>
                  <a:cs typeface="Beautifully Delicious Script"/>
                  <a:sym typeface="Beautifully Delicious Script"/>
                </a:rPr>
                <a:t>3</a:t>
              </a:r>
              <a:r>
                <a:rPr lang="en-US" sz="9629" u="none" strike="noStrike">
                  <a:solidFill>
                    <a:srgbClr val="191919"/>
                  </a:solidFill>
                  <a:latin typeface="Beautifully Delicious Script"/>
                  <a:ea typeface="Beautifully Delicious Script"/>
                  <a:cs typeface="Beautifully Delicious Script"/>
                  <a:sym typeface="Beautifully Delicious Script"/>
                </a:rPr>
                <a:t>.</a:t>
              </a: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9936388" y="6627069"/>
            <a:ext cx="3728564" cy="1643623"/>
            <a:chOff x="12852443" y="4069646"/>
            <a:chExt cx="3728564" cy="1643623"/>
          </a:xfrm>
        </p:grpSpPr>
        <p:sp>
          <p:nvSpPr>
            <p:cNvPr id="11" name="TextBox 11"/>
            <p:cNvSpPr txBox="1"/>
            <p:nvPr/>
          </p:nvSpPr>
          <p:spPr>
            <a:xfrm>
              <a:off x="13528407" y="4688437"/>
              <a:ext cx="3052600" cy="677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56"/>
                </a:lnSpc>
                <a:spcBef>
                  <a:spcPct val="0"/>
                </a:spcBef>
              </a:pPr>
              <a:r>
                <a:rPr lang="en-US" sz="3968" spc="-182" dirty="0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ERD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852443" y="4069646"/>
              <a:ext cx="886159" cy="1643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481"/>
                </a:lnSpc>
                <a:spcBef>
                  <a:spcPct val="0"/>
                </a:spcBef>
              </a:pPr>
              <a:r>
                <a:rPr lang="en-US" sz="9629">
                  <a:solidFill>
                    <a:srgbClr val="191919"/>
                  </a:solidFill>
                  <a:latin typeface="Beautifully Delicious Script"/>
                  <a:ea typeface="Beautifully Delicious Script"/>
                  <a:cs typeface="Beautifully Delicious Script"/>
                  <a:sym typeface="Beautifully Delicious Script"/>
                </a:rPr>
                <a:t>4</a:t>
              </a:r>
              <a:r>
                <a:rPr lang="en-US" sz="9629" u="none" strike="noStrike">
                  <a:solidFill>
                    <a:srgbClr val="191919"/>
                  </a:solidFill>
                  <a:latin typeface="Beautifully Delicious Script"/>
                  <a:ea typeface="Beautifully Delicious Script"/>
                  <a:cs typeface="Beautifully Delicious Script"/>
                  <a:sym typeface="Beautifully Delicious Script"/>
                </a:rPr>
                <a:t>.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9927423" y="7836904"/>
            <a:ext cx="3728564" cy="1643623"/>
            <a:chOff x="12852443" y="7005483"/>
            <a:chExt cx="3728564" cy="1643623"/>
          </a:xfrm>
        </p:grpSpPr>
        <p:sp>
          <p:nvSpPr>
            <p:cNvPr id="12" name="TextBox 12"/>
            <p:cNvSpPr txBox="1"/>
            <p:nvPr/>
          </p:nvSpPr>
          <p:spPr>
            <a:xfrm>
              <a:off x="13528407" y="7572735"/>
              <a:ext cx="3052600" cy="677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56"/>
                </a:lnSpc>
                <a:spcBef>
                  <a:spcPct val="0"/>
                </a:spcBef>
              </a:pPr>
              <a:r>
                <a:rPr lang="en-US" sz="3968" spc="-182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동작</a:t>
              </a:r>
              <a:r>
                <a:rPr lang="en-US" sz="3968" spc="-182" dirty="0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 </a:t>
              </a:r>
              <a:r>
                <a:rPr lang="en-US" sz="3968" spc="-182" dirty="0" err="1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테스트</a:t>
              </a:r>
              <a:endParaRPr lang="en-US" sz="3968" spc="-182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2852443" y="7005483"/>
              <a:ext cx="886159" cy="1643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481"/>
                </a:lnSpc>
                <a:spcBef>
                  <a:spcPct val="0"/>
                </a:spcBef>
              </a:pPr>
              <a:r>
                <a:rPr lang="en-US" sz="9629">
                  <a:solidFill>
                    <a:srgbClr val="191919"/>
                  </a:solidFill>
                  <a:latin typeface="Beautifully Delicious Script"/>
                  <a:ea typeface="Beautifully Delicious Script"/>
                  <a:cs typeface="Beautifully Delicious Script"/>
                  <a:sym typeface="Beautifully Delicious Script"/>
                </a:rPr>
                <a:t>5</a:t>
              </a:r>
              <a:r>
                <a:rPr lang="en-US" sz="9629" u="none" strike="noStrike">
                  <a:solidFill>
                    <a:srgbClr val="191919"/>
                  </a:solidFill>
                  <a:latin typeface="Beautifully Delicious Script"/>
                  <a:ea typeface="Beautifully Delicious Script"/>
                  <a:cs typeface="Beautifully Delicious Script"/>
                  <a:sym typeface="Beautifully Delicious Script"/>
                </a:rPr>
                <a:t>.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목 차</a:t>
            </a:r>
          </a:p>
        </p:txBody>
      </p:sp>
      <p:sp>
        <p:nvSpPr>
          <p:cNvPr id="19" name="AutoShape 19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계획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31222" y="919088"/>
            <a:ext cx="2881026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ERD</a:t>
            </a:r>
            <a:r>
              <a:rPr lang="ko-KR" altLang="en-US" sz="4706" spc="-65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모델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797669"/>
            <a:ext cx="9067799" cy="893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ko-KR" altLang="en-US" sz="6514" spc="-214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테스트</a:t>
            </a:r>
            <a:endParaRPr lang="en-US" sz="6514" spc="-214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ctr">
              <a:lnSpc>
                <a:spcPts val="7492"/>
              </a:lnSpc>
            </a:pPr>
            <a:endParaRPr lang="en-US" sz="6514" spc="-214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90868" y="9717040"/>
            <a:ext cx="18869735" cy="120011"/>
            <a:chOff x="0" y="0"/>
            <a:chExt cx="4969807" cy="316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90868" y="9425579"/>
            <a:ext cx="18869735" cy="120011"/>
            <a:chOff x="0" y="0"/>
            <a:chExt cx="4969807" cy="3160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90868" y="9134117"/>
            <a:ext cx="18869735" cy="120011"/>
            <a:chOff x="0" y="0"/>
            <a:chExt cx="4969807" cy="3160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290868" y="8842656"/>
            <a:ext cx="18869735" cy="120011"/>
            <a:chOff x="0" y="0"/>
            <a:chExt cx="4969807" cy="3160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테스트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5219700"/>
            <a:ext cx="10690475" cy="4610584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969022" y="2911061"/>
            <a:ext cx="1093954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err="1"/>
              <a:t>select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d.res_id</a:t>
            </a:r>
            <a:r>
              <a:rPr lang="ko-KR" altLang="en-US" sz="2400" dirty="0"/>
              <a:t> </a:t>
            </a:r>
            <a:r>
              <a:rPr lang="ko-KR" altLang="en-US" sz="2400" dirty="0" err="1"/>
              <a:t>as</a:t>
            </a:r>
            <a:r>
              <a:rPr lang="ko-KR" altLang="en-US" sz="2400" dirty="0"/>
              <a:t> "</a:t>
            </a:r>
            <a:r>
              <a:rPr lang="ko-KR" altLang="en-US" sz="2400" dirty="0" err="1"/>
              <a:t>예약코드</a:t>
            </a:r>
            <a:r>
              <a:rPr lang="ko-KR" altLang="en-US" sz="2400" dirty="0"/>
              <a:t>", </a:t>
            </a:r>
            <a:r>
              <a:rPr lang="ko-KR" altLang="en-US" sz="2400" dirty="0" err="1"/>
              <a:t>a.user_name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as</a:t>
            </a:r>
            <a:r>
              <a:rPr lang="ko-KR" altLang="en-US" sz="2400" dirty="0"/>
              <a:t> "예약자", </a:t>
            </a:r>
            <a:r>
              <a:rPr lang="ko-KR" altLang="en-US" sz="2400" dirty="0" err="1"/>
              <a:t>d.res_time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as</a:t>
            </a:r>
            <a:r>
              <a:rPr lang="ko-KR" altLang="en-US" sz="2400" dirty="0"/>
              <a:t> "</a:t>
            </a:r>
            <a:r>
              <a:rPr lang="ko-KR" altLang="en-US" sz="2400" dirty="0" err="1"/>
              <a:t>예약시간</a:t>
            </a:r>
            <a:r>
              <a:rPr lang="ko-KR" altLang="en-US" sz="2400" dirty="0"/>
              <a:t>",</a:t>
            </a:r>
          </a:p>
          <a:p>
            <a:r>
              <a:rPr lang="ko-KR" altLang="en-US" sz="2400" dirty="0"/>
              <a:t>(</a:t>
            </a:r>
            <a:r>
              <a:rPr lang="ko-KR" altLang="en-US" sz="2400" dirty="0" err="1"/>
              <a:t>select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st_name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from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where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st_id</a:t>
            </a:r>
            <a:r>
              <a:rPr lang="ko-KR" altLang="en-US" sz="2400" dirty="0"/>
              <a:t> = </a:t>
            </a:r>
            <a:r>
              <a:rPr lang="ko-KR" altLang="en-US" sz="2400" dirty="0" err="1"/>
              <a:t>c.s_st</a:t>
            </a:r>
            <a:r>
              <a:rPr lang="ko-KR" altLang="en-US" sz="2400" dirty="0"/>
              <a:t>) </a:t>
            </a:r>
            <a:r>
              <a:rPr lang="ko-KR" altLang="en-US" sz="2400" dirty="0" err="1"/>
              <a:t>as</a:t>
            </a:r>
            <a:r>
              <a:rPr lang="ko-KR" altLang="en-US" sz="2400" dirty="0"/>
              <a:t> "</a:t>
            </a:r>
            <a:r>
              <a:rPr lang="ko-KR" altLang="en-US" sz="2400" dirty="0" err="1"/>
              <a:t>출발역</a:t>
            </a:r>
            <a:r>
              <a:rPr lang="ko-KR" altLang="en-US" sz="2400" dirty="0"/>
              <a:t>",</a:t>
            </a:r>
          </a:p>
          <a:p>
            <a:r>
              <a:rPr lang="ko-KR" altLang="en-US" sz="2400" dirty="0"/>
              <a:t>(</a:t>
            </a:r>
            <a:r>
              <a:rPr lang="ko-KR" altLang="en-US" sz="2400" dirty="0" err="1"/>
              <a:t>select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st_name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from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where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st_id</a:t>
            </a:r>
            <a:r>
              <a:rPr lang="ko-KR" altLang="en-US" sz="2400" dirty="0"/>
              <a:t> = </a:t>
            </a:r>
            <a:r>
              <a:rPr lang="ko-KR" altLang="en-US" sz="2400" dirty="0" err="1"/>
              <a:t>c.e_st</a:t>
            </a:r>
            <a:r>
              <a:rPr lang="ko-KR" altLang="en-US" sz="2400" dirty="0"/>
              <a:t>) </a:t>
            </a:r>
            <a:r>
              <a:rPr lang="ko-KR" altLang="en-US" sz="2400" dirty="0" err="1"/>
              <a:t>as</a:t>
            </a:r>
            <a:r>
              <a:rPr lang="ko-KR" altLang="en-US" sz="2400" dirty="0"/>
              <a:t> "</a:t>
            </a:r>
            <a:r>
              <a:rPr lang="ko-KR" altLang="en-US" sz="2400" dirty="0" err="1"/>
              <a:t>도착역</a:t>
            </a:r>
            <a:r>
              <a:rPr lang="ko-KR" altLang="en-US" sz="2400" dirty="0"/>
              <a:t>",</a:t>
            </a:r>
          </a:p>
          <a:p>
            <a:r>
              <a:rPr lang="ko-KR" altLang="en-US" sz="2400" dirty="0" err="1"/>
              <a:t>c.sch_time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as</a:t>
            </a:r>
            <a:r>
              <a:rPr lang="ko-KR" altLang="en-US" sz="2400" dirty="0"/>
              <a:t> "출발시간", </a:t>
            </a:r>
            <a:r>
              <a:rPr lang="ko-KR" altLang="en-US" sz="2400" dirty="0" err="1"/>
              <a:t>b.tr_name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as</a:t>
            </a:r>
            <a:r>
              <a:rPr lang="ko-KR" altLang="en-US" sz="2400" dirty="0"/>
              <a:t> "</a:t>
            </a:r>
            <a:r>
              <a:rPr lang="ko-KR" altLang="en-US" sz="2400" dirty="0" err="1"/>
              <a:t>기차정보</a:t>
            </a:r>
            <a:r>
              <a:rPr lang="ko-KR" altLang="en-US" sz="2400" dirty="0"/>
              <a:t>"</a:t>
            </a:r>
          </a:p>
          <a:p>
            <a:r>
              <a:rPr lang="ko-KR" altLang="en-US" sz="2400" dirty="0" err="1"/>
              <a:t>from</a:t>
            </a:r>
            <a:r>
              <a:rPr lang="ko-KR" altLang="en-US" sz="2400" dirty="0"/>
              <a:t> </a:t>
            </a:r>
            <a:r>
              <a:rPr lang="ko-KR" altLang="en-US" sz="2400" dirty="0" err="1"/>
              <a:t>client</a:t>
            </a:r>
            <a:r>
              <a:rPr lang="ko-KR" altLang="en-US" sz="2400" dirty="0"/>
              <a:t> </a:t>
            </a:r>
            <a:r>
              <a:rPr lang="ko-KR" altLang="en-US" sz="2400" dirty="0" err="1"/>
              <a:t>a</a:t>
            </a:r>
            <a:r>
              <a:rPr lang="ko-KR" altLang="en-US" sz="2400" dirty="0"/>
              <a:t>, </a:t>
            </a:r>
            <a:r>
              <a:rPr lang="ko-KR" altLang="en-US" sz="2400" dirty="0" err="1"/>
              <a:t>train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b</a:t>
            </a:r>
            <a:r>
              <a:rPr lang="ko-KR" altLang="en-US" sz="2400" dirty="0"/>
              <a:t>, </a:t>
            </a:r>
            <a:r>
              <a:rPr lang="ko-KR" altLang="en-US" sz="2400" dirty="0" err="1"/>
              <a:t>schedule</a:t>
            </a:r>
            <a:r>
              <a:rPr lang="ko-KR" altLang="en-US" sz="2400" dirty="0"/>
              <a:t> c, </a:t>
            </a:r>
            <a:r>
              <a:rPr lang="ko-KR" altLang="en-US" sz="2400" dirty="0" err="1"/>
              <a:t>reservation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d</a:t>
            </a:r>
            <a:endParaRPr lang="ko-KR" altLang="en-US" sz="2400" dirty="0"/>
          </a:p>
          <a:p>
            <a:r>
              <a:rPr lang="ko-KR" altLang="en-US" sz="2400" dirty="0" err="1"/>
              <a:t>where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d.user_id</a:t>
            </a:r>
            <a:r>
              <a:rPr lang="ko-KR" altLang="en-US" sz="2400" dirty="0"/>
              <a:t> = </a:t>
            </a:r>
            <a:r>
              <a:rPr lang="ko-KR" altLang="en-US" sz="2400" dirty="0" err="1"/>
              <a:t>a.user_id</a:t>
            </a:r>
            <a:r>
              <a:rPr lang="ko-KR" altLang="en-US" sz="2400" dirty="0"/>
              <a:t> </a:t>
            </a:r>
          </a:p>
          <a:p>
            <a:r>
              <a:rPr lang="ko-KR" altLang="en-US" sz="2400" dirty="0"/>
              <a:t>and </a:t>
            </a:r>
            <a:r>
              <a:rPr lang="ko-KR" altLang="en-US" sz="2400" dirty="0" err="1"/>
              <a:t>c.sch_id</a:t>
            </a:r>
            <a:r>
              <a:rPr lang="ko-KR" altLang="en-US" sz="2400" dirty="0"/>
              <a:t> = </a:t>
            </a:r>
            <a:r>
              <a:rPr lang="ko-KR" altLang="en-US" sz="2400" dirty="0" err="1"/>
              <a:t>d.sch_id</a:t>
            </a:r>
            <a:endParaRPr lang="ko-KR" altLang="en-US" sz="2400" dirty="0"/>
          </a:p>
          <a:p>
            <a:r>
              <a:rPr lang="ko-KR" altLang="en-US" sz="2400" dirty="0"/>
              <a:t>and </a:t>
            </a:r>
            <a:r>
              <a:rPr lang="ko-KR" altLang="en-US" sz="2400" dirty="0" err="1"/>
              <a:t>c.tr_id</a:t>
            </a:r>
            <a:r>
              <a:rPr lang="ko-KR" altLang="en-US" sz="2400" dirty="0"/>
              <a:t> = </a:t>
            </a:r>
            <a:r>
              <a:rPr lang="ko-KR" altLang="en-US" sz="2400" dirty="0" err="1"/>
              <a:t>b.tr_id</a:t>
            </a:r>
            <a:endParaRPr lang="ko-KR" altLang="en-US" sz="2400" dirty="0"/>
          </a:p>
          <a:p>
            <a:r>
              <a:rPr lang="ko-KR" altLang="en-US" sz="2400" dirty="0" err="1"/>
              <a:t>order</a:t>
            </a:r>
            <a:r>
              <a:rPr lang="ko-KR" altLang="en-US" sz="2400" dirty="0"/>
              <a:t> </a:t>
            </a:r>
            <a:r>
              <a:rPr lang="ko-KR" altLang="en-US" sz="2400" dirty="0" err="1"/>
              <a:t>by</a:t>
            </a:r>
            <a:r>
              <a:rPr lang="ko-KR" altLang="en-US" sz="2400" dirty="0"/>
              <a:t> "</a:t>
            </a:r>
            <a:r>
              <a:rPr lang="ko-KR" altLang="en-US" sz="2400" dirty="0" err="1"/>
              <a:t>예약시간</a:t>
            </a:r>
            <a:r>
              <a:rPr lang="ko-KR" altLang="en-US" sz="2400" dirty="0"/>
              <a:t>";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969022" y="2119719"/>
            <a:ext cx="4212578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chemeClr val="tx1"/>
                </a:solidFill>
              </a:rPr>
              <a:t>예약 </a:t>
            </a:r>
            <a:r>
              <a:rPr lang="ko-KR" altLang="en-US" sz="4000" b="1" smtClean="0">
                <a:solidFill>
                  <a:schemeClr val="tx1"/>
                </a:solidFill>
              </a:rPr>
              <a:t>현황 조회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테스트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69022" y="2119719"/>
            <a:ext cx="4212578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chemeClr val="tx1"/>
                </a:solidFill>
              </a:rPr>
              <a:t>특정 시간표 조회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21244" y="3818200"/>
            <a:ext cx="9144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700" dirty="0" err="1"/>
              <a:t>select</a:t>
            </a:r>
            <a:r>
              <a:rPr lang="ko-KR" altLang="en-US" sz="2700" dirty="0"/>
              <a:t> </a:t>
            </a:r>
            <a:r>
              <a:rPr lang="ko-KR" altLang="en-US" sz="2700" dirty="0" err="1"/>
              <a:t>s_st</a:t>
            </a:r>
            <a:r>
              <a:rPr lang="ko-KR" altLang="en-US" sz="2700" dirty="0"/>
              <a:t>, </a:t>
            </a:r>
            <a:r>
              <a:rPr lang="ko-KR" altLang="en-US" sz="2700" dirty="0" err="1"/>
              <a:t>sch_time</a:t>
            </a:r>
            <a:endParaRPr lang="ko-KR" altLang="en-US" sz="2700" dirty="0"/>
          </a:p>
          <a:p>
            <a:r>
              <a:rPr lang="ko-KR" altLang="en-US" sz="2700" dirty="0" err="1"/>
              <a:t>from</a:t>
            </a:r>
            <a:r>
              <a:rPr lang="ko-KR" altLang="en-US" sz="2700" dirty="0"/>
              <a:t> </a:t>
            </a:r>
            <a:r>
              <a:rPr lang="ko-KR" altLang="en-US" sz="2700" dirty="0" err="1"/>
              <a:t>schedule</a:t>
            </a:r>
            <a:endParaRPr lang="ko-KR" altLang="en-US" sz="2700" dirty="0"/>
          </a:p>
          <a:p>
            <a:r>
              <a:rPr lang="ko-KR" altLang="en-US" sz="2700" dirty="0" err="1"/>
              <a:t>where</a:t>
            </a:r>
            <a:r>
              <a:rPr lang="ko-KR" altLang="en-US" sz="2700" dirty="0"/>
              <a:t> </a:t>
            </a:r>
            <a:r>
              <a:rPr lang="ko-KR" altLang="en-US" sz="2700" dirty="0" err="1"/>
              <a:t>to_char</a:t>
            </a:r>
            <a:r>
              <a:rPr lang="ko-KR" altLang="en-US" sz="2700" dirty="0"/>
              <a:t>(</a:t>
            </a:r>
            <a:r>
              <a:rPr lang="ko-KR" altLang="en-US" sz="2700" dirty="0" err="1"/>
              <a:t>sch_time</a:t>
            </a:r>
            <a:r>
              <a:rPr lang="ko-KR" altLang="en-US" sz="2700" dirty="0"/>
              <a:t>, 'YYYYMMDD')='20240916'</a:t>
            </a:r>
          </a:p>
          <a:p>
            <a:r>
              <a:rPr lang="ko-KR" altLang="en-US" sz="2700" dirty="0"/>
              <a:t>and </a:t>
            </a:r>
            <a:r>
              <a:rPr lang="ko-KR" altLang="en-US" sz="2700" dirty="0" err="1"/>
              <a:t>s_st</a:t>
            </a:r>
            <a:r>
              <a:rPr lang="ko-KR" altLang="en-US" sz="2700" dirty="0"/>
              <a:t>='s05</a:t>
            </a:r>
            <a:r>
              <a:rPr lang="ko-KR" altLang="en-US" sz="2700" dirty="0" smtClean="0"/>
              <a:t>';  </a:t>
            </a:r>
            <a:r>
              <a:rPr lang="en-US" altLang="ko-KR" sz="2700" dirty="0" smtClean="0"/>
              <a:t>// s05 -&gt; </a:t>
            </a:r>
            <a:r>
              <a:rPr lang="ko-KR" altLang="en-US" sz="2700" dirty="0" smtClean="0"/>
              <a:t>용산역</a:t>
            </a:r>
            <a:endParaRPr lang="ko-KR" altLang="en-US" sz="2700" dirty="0"/>
          </a:p>
        </p:txBody>
      </p:sp>
      <p:sp>
        <p:nvSpPr>
          <p:cNvPr id="6" name="직사각형 5"/>
          <p:cNvSpPr/>
          <p:nvPr/>
        </p:nvSpPr>
        <p:spPr>
          <a:xfrm>
            <a:off x="921244" y="3018789"/>
            <a:ext cx="6579045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dirty="0"/>
              <a:t>-9월16일 용산역을 출발하는 </a:t>
            </a:r>
            <a:r>
              <a:rPr lang="ko-KR" altLang="en-US" sz="2500" dirty="0" err="1"/>
              <a:t>기차시간표</a:t>
            </a:r>
            <a:r>
              <a:rPr lang="ko-KR" altLang="en-US" sz="2500" dirty="0"/>
              <a:t> 찾기 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00" y="6057900"/>
            <a:ext cx="9131509" cy="311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2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테스트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69022" y="2119719"/>
            <a:ext cx="4745978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chemeClr val="tx1"/>
                </a:solidFill>
              </a:rPr>
              <a:t>예약된 </a:t>
            </a:r>
            <a:r>
              <a:rPr lang="ko-KR" altLang="en-US" sz="4000" b="1" dirty="0" err="1" smtClean="0">
                <a:solidFill>
                  <a:schemeClr val="tx1"/>
                </a:solidFill>
              </a:rPr>
              <a:t>중복건</a:t>
            </a:r>
            <a:r>
              <a:rPr lang="ko-KR" altLang="en-US" sz="4000" b="1" dirty="0" smtClean="0">
                <a:solidFill>
                  <a:schemeClr val="tx1"/>
                </a:solidFill>
              </a:rPr>
              <a:t> 삭제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21244" y="3789065"/>
            <a:ext cx="1248995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700" dirty="0"/>
              <a:t>select </a:t>
            </a:r>
            <a:r>
              <a:rPr lang="en-US" altLang="ko-KR" sz="2700" dirty="0" err="1"/>
              <a:t>c.res_id</a:t>
            </a:r>
            <a:r>
              <a:rPr lang="en-US" altLang="ko-KR" sz="2700" dirty="0"/>
              <a:t> as "</a:t>
            </a:r>
            <a:r>
              <a:rPr lang="ko-KR" altLang="en-US" sz="2700" dirty="0" err="1"/>
              <a:t>예약코드</a:t>
            </a:r>
            <a:r>
              <a:rPr lang="en-US" altLang="ko-KR" sz="2700" dirty="0"/>
              <a:t>", </a:t>
            </a:r>
            <a:r>
              <a:rPr lang="en-US" altLang="ko-KR" sz="2700" dirty="0" err="1"/>
              <a:t>a.user_name</a:t>
            </a:r>
            <a:r>
              <a:rPr lang="en-US" altLang="ko-KR" sz="2700" dirty="0"/>
              <a:t> as "</a:t>
            </a:r>
            <a:r>
              <a:rPr lang="ko-KR" altLang="en-US" sz="2700" dirty="0"/>
              <a:t>예약자</a:t>
            </a:r>
            <a:r>
              <a:rPr lang="en-US" altLang="ko-KR" sz="2700" dirty="0"/>
              <a:t>", </a:t>
            </a:r>
            <a:r>
              <a:rPr lang="en-US" altLang="ko-KR" sz="2700" dirty="0" err="1"/>
              <a:t>b.sch_time</a:t>
            </a:r>
            <a:r>
              <a:rPr lang="en-US" altLang="ko-KR" sz="2700" dirty="0"/>
              <a:t> as "</a:t>
            </a:r>
            <a:r>
              <a:rPr lang="ko-KR" altLang="en-US" sz="2700" dirty="0"/>
              <a:t>출발시간</a:t>
            </a:r>
            <a:r>
              <a:rPr lang="en-US" altLang="ko-KR" sz="2700" dirty="0"/>
              <a:t>"</a:t>
            </a:r>
          </a:p>
          <a:p>
            <a:r>
              <a:rPr lang="en-US" altLang="ko-KR" sz="2700" dirty="0"/>
              <a:t>  from client a, schedule b, reservation c</a:t>
            </a:r>
          </a:p>
          <a:p>
            <a:r>
              <a:rPr lang="en-US" altLang="ko-KR" sz="2700" dirty="0"/>
              <a:t>  where </a:t>
            </a:r>
            <a:r>
              <a:rPr lang="en-US" altLang="ko-KR" sz="2700" dirty="0" err="1"/>
              <a:t>a.user_id</a:t>
            </a:r>
            <a:r>
              <a:rPr lang="en-US" altLang="ko-KR" sz="2700" dirty="0"/>
              <a:t> = </a:t>
            </a:r>
            <a:r>
              <a:rPr lang="en-US" altLang="ko-KR" sz="2700" dirty="0" err="1"/>
              <a:t>c.user_id</a:t>
            </a:r>
            <a:endParaRPr lang="en-US" altLang="ko-KR" sz="2700" dirty="0"/>
          </a:p>
          <a:p>
            <a:r>
              <a:rPr lang="en-US" altLang="ko-KR" sz="2700" dirty="0"/>
              <a:t>  and </a:t>
            </a:r>
            <a:r>
              <a:rPr lang="en-US" altLang="ko-KR" sz="2700" dirty="0" err="1"/>
              <a:t>b.sch_id</a:t>
            </a:r>
            <a:r>
              <a:rPr lang="en-US" altLang="ko-KR" sz="2700" dirty="0"/>
              <a:t> = </a:t>
            </a:r>
            <a:r>
              <a:rPr lang="en-US" altLang="ko-KR" sz="2700" dirty="0" err="1"/>
              <a:t>c.sch_id</a:t>
            </a:r>
            <a:endParaRPr lang="en-US" altLang="ko-KR" sz="2700" dirty="0"/>
          </a:p>
          <a:p>
            <a:r>
              <a:rPr lang="en-US" altLang="ko-KR" sz="2700" dirty="0"/>
              <a:t>  and </a:t>
            </a:r>
            <a:r>
              <a:rPr lang="en-US" altLang="ko-KR" sz="2700" dirty="0" err="1"/>
              <a:t>a.user_name</a:t>
            </a:r>
            <a:r>
              <a:rPr lang="en-US" altLang="ko-KR" sz="2700" dirty="0"/>
              <a:t> = '</a:t>
            </a:r>
            <a:r>
              <a:rPr lang="ko-KR" altLang="en-US" sz="2700" dirty="0"/>
              <a:t>홍길동</a:t>
            </a:r>
            <a:r>
              <a:rPr lang="en-US" altLang="ko-KR" sz="2700" dirty="0"/>
              <a:t>'</a:t>
            </a:r>
          </a:p>
          <a:p>
            <a:r>
              <a:rPr lang="en-US" altLang="ko-KR" sz="2700" dirty="0"/>
              <a:t>  and </a:t>
            </a:r>
            <a:r>
              <a:rPr lang="en-US" altLang="ko-KR" sz="2700" dirty="0" err="1"/>
              <a:t>b.sch_time</a:t>
            </a:r>
            <a:r>
              <a:rPr lang="en-US" altLang="ko-KR" sz="2700" dirty="0"/>
              <a:t> like '24/10/15</a:t>
            </a:r>
            <a:r>
              <a:rPr lang="en-US" altLang="ko-KR" sz="2700" dirty="0" smtClean="0"/>
              <a:t>%';  // </a:t>
            </a:r>
            <a:r>
              <a:rPr lang="en-US" altLang="ko-KR" sz="2700" dirty="0"/>
              <a:t>A% </a:t>
            </a:r>
            <a:r>
              <a:rPr lang="en-US" altLang="ko-KR" sz="2700" dirty="0" smtClean="0"/>
              <a:t> -&gt; A</a:t>
            </a:r>
            <a:r>
              <a:rPr lang="ko-KR" altLang="en-US" sz="2700" dirty="0" smtClean="0"/>
              <a:t>로 시작하는 문자열 찾기</a:t>
            </a:r>
            <a:r>
              <a:rPr lang="en-US" altLang="ko-KR" sz="2700" dirty="0" smtClean="0"/>
              <a:t>(</a:t>
            </a:r>
            <a:r>
              <a:rPr lang="ko-KR" altLang="en-US" sz="2700" dirty="0" smtClean="0"/>
              <a:t>와일드카드</a:t>
            </a:r>
            <a:r>
              <a:rPr lang="en-US" altLang="ko-KR" sz="2700" dirty="0" smtClean="0"/>
              <a:t>%)</a:t>
            </a:r>
            <a:endParaRPr lang="ko-KR" altLang="en-US" sz="2700" dirty="0"/>
          </a:p>
        </p:txBody>
      </p:sp>
      <p:sp>
        <p:nvSpPr>
          <p:cNvPr id="6" name="직사각형 5"/>
          <p:cNvSpPr/>
          <p:nvPr/>
        </p:nvSpPr>
        <p:spPr>
          <a:xfrm>
            <a:off x="921244" y="3018789"/>
            <a:ext cx="8744702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/>
              <a:t>-</a:t>
            </a:r>
            <a:r>
              <a:rPr lang="ko-KR" altLang="en-US" sz="2500" dirty="0"/>
              <a:t>출발일 </a:t>
            </a:r>
            <a:r>
              <a:rPr lang="en-US" altLang="ko-KR" sz="2500" dirty="0"/>
              <a:t>10</a:t>
            </a:r>
            <a:r>
              <a:rPr lang="ko-KR" altLang="en-US" sz="2500" dirty="0"/>
              <a:t>월</a:t>
            </a:r>
            <a:r>
              <a:rPr lang="en-US" altLang="ko-KR" sz="2500" dirty="0"/>
              <a:t>15</a:t>
            </a:r>
            <a:r>
              <a:rPr lang="ko-KR" altLang="en-US" sz="2500" dirty="0"/>
              <a:t>일 홍길동으로 중복 예약된 </a:t>
            </a:r>
            <a:r>
              <a:rPr lang="ko-KR" altLang="en-US" sz="2500" dirty="0" err="1"/>
              <a:t>예약코드</a:t>
            </a:r>
            <a:r>
              <a:rPr lang="ko-KR" altLang="en-US" sz="2500" dirty="0"/>
              <a:t> </a:t>
            </a:r>
            <a:r>
              <a:rPr lang="en-US" altLang="ko-KR" sz="2500" dirty="0"/>
              <a:t>'r07' </a:t>
            </a:r>
            <a:r>
              <a:rPr lang="ko-KR" altLang="en-US" sz="2500" dirty="0"/>
              <a:t>삭제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7277100"/>
            <a:ext cx="10830182" cy="2286053"/>
          </a:xfrm>
          <a:prstGeom prst="rect">
            <a:avLst/>
          </a:prstGeom>
        </p:spPr>
      </p:pic>
      <p:cxnSp>
        <p:nvCxnSpPr>
          <p:cNvPr id="8" name="직선 화살표 연결선 7"/>
          <p:cNvCxnSpPr/>
          <p:nvPr/>
        </p:nvCxnSpPr>
        <p:spPr>
          <a:xfrm>
            <a:off x="4267200" y="8343900"/>
            <a:ext cx="1905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458074" y="7758406"/>
            <a:ext cx="235192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/>
              <a:t>데이터 </a:t>
            </a:r>
            <a:endParaRPr lang="en-US" altLang="ko-KR" sz="4000" dirty="0" smtClean="0"/>
          </a:p>
          <a:p>
            <a:r>
              <a:rPr lang="ko-KR" altLang="en-US" sz="4000" dirty="0" smtClean="0"/>
              <a:t>중복 발생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05450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테스트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69022" y="2119719"/>
            <a:ext cx="4745978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chemeClr val="tx1"/>
                </a:solidFill>
              </a:rPr>
              <a:t>예약된 </a:t>
            </a:r>
            <a:r>
              <a:rPr lang="ko-KR" altLang="en-US" sz="4000" b="1" dirty="0" err="1" smtClean="0">
                <a:solidFill>
                  <a:schemeClr val="tx1"/>
                </a:solidFill>
              </a:rPr>
              <a:t>중복건</a:t>
            </a:r>
            <a:r>
              <a:rPr lang="ko-KR" altLang="en-US" sz="4000" b="1" dirty="0" smtClean="0">
                <a:solidFill>
                  <a:schemeClr val="tx1"/>
                </a:solidFill>
              </a:rPr>
              <a:t> 삭제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21244" y="3789065"/>
            <a:ext cx="11956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dirty="0"/>
              <a:t>delete from reservation</a:t>
            </a:r>
          </a:p>
          <a:p>
            <a:r>
              <a:rPr lang="en-US" altLang="ko-KR" sz="3000" dirty="0"/>
              <a:t>where </a:t>
            </a:r>
            <a:r>
              <a:rPr lang="en-US" altLang="ko-KR" sz="3000" dirty="0" err="1"/>
              <a:t>res_id</a:t>
            </a:r>
            <a:r>
              <a:rPr lang="en-US" altLang="ko-KR" sz="3000" dirty="0"/>
              <a:t> ='r07';</a:t>
            </a:r>
            <a:endParaRPr lang="ko-KR" altLang="en-US" sz="3000" dirty="0"/>
          </a:p>
        </p:txBody>
      </p:sp>
      <p:sp>
        <p:nvSpPr>
          <p:cNvPr id="6" name="직사각형 5"/>
          <p:cNvSpPr/>
          <p:nvPr/>
        </p:nvSpPr>
        <p:spPr>
          <a:xfrm>
            <a:off x="921244" y="3018789"/>
            <a:ext cx="8744702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/>
              <a:t>-</a:t>
            </a:r>
            <a:r>
              <a:rPr lang="ko-KR" altLang="en-US" sz="2500" dirty="0"/>
              <a:t>출발일 </a:t>
            </a:r>
            <a:r>
              <a:rPr lang="en-US" altLang="ko-KR" sz="2500" dirty="0"/>
              <a:t>10</a:t>
            </a:r>
            <a:r>
              <a:rPr lang="ko-KR" altLang="en-US" sz="2500" dirty="0"/>
              <a:t>월</a:t>
            </a:r>
            <a:r>
              <a:rPr lang="en-US" altLang="ko-KR" sz="2500" dirty="0"/>
              <a:t>15</a:t>
            </a:r>
            <a:r>
              <a:rPr lang="ko-KR" altLang="en-US" sz="2500" dirty="0"/>
              <a:t>일 홍길동으로 중복 예약된 </a:t>
            </a:r>
            <a:r>
              <a:rPr lang="ko-KR" altLang="en-US" sz="2500" dirty="0" err="1"/>
              <a:t>예약코드</a:t>
            </a:r>
            <a:r>
              <a:rPr lang="ko-KR" altLang="en-US" sz="2500" dirty="0"/>
              <a:t> </a:t>
            </a:r>
            <a:r>
              <a:rPr lang="en-US" altLang="ko-KR" sz="2500" dirty="0"/>
              <a:t>'r07' </a:t>
            </a:r>
            <a:r>
              <a:rPr lang="ko-KR" altLang="en-US" sz="2500" dirty="0"/>
              <a:t>삭제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3966529"/>
            <a:ext cx="4362447" cy="16002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6591300"/>
            <a:ext cx="11123621" cy="2805228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>
            <a:off x="4876800" y="4804728"/>
            <a:ext cx="14478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>
            <a:off x="4267200" y="8343900"/>
            <a:ext cx="1905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458073" y="7758406"/>
            <a:ext cx="235192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/>
              <a:t>데이터 </a:t>
            </a:r>
            <a:endParaRPr lang="en-US" altLang="ko-KR" sz="4000" dirty="0" smtClean="0"/>
          </a:p>
          <a:p>
            <a:r>
              <a:rPr lang="ko-KR" altLang="en-US" sz="4000" dirty="0" smtClean="0"/>
              <a:t>중복 제거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984673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테스트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69022" y="2119719"/>
            <a:ext cx="4212578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chemeClr val="tx1"/>
                </a:solidFill>
              </a:rPr>
              <a:t>시간표 업데이트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21244" y="3018789"/>
            <a:ext cx="706154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dirty="0" smtClean="0"/>
              <a:t>-</a:t>
            </a:r>
            <a:r>
              <a:rPr lang="en-US" altLang="ko-KR" sz="2500" dirty="0"/>
              <a:t>12</a:t>
            </a:r>
            <a:r>
              <a:rPr lang="ko-KR" altLang="en-US" sz="2500" dirty="0"/>
              <a:t>월 출발하는 </a:t>
            </a:r>
            <a:r>
              <a:rPr lang="ko-KR" altLang="en-US" sz="2500" dirty="0" err="1"/>
              <a:t>기차스케줄</a:t>
            </a:r>
            <a:r>
              <a:rPr lang="ko-KR" altLang="en-US" sz="2500" dirty="0"/>
              <a:t> 모두 </a:t>
            </a:r>
            <a:r>
              <a:rPr lang="en-US" altLang="ko-KR" sz="2500" dirty="0"/>
              <a:t>10</a:t>
            </a:r>
            <a:r>
              <a:rPr lang="ko-KR" altLang="en-US" sz="2500" dirty="0"/>
              <a:t>월로 변경하기</a:t>
            </a:r>
            <a:endParaRPr lang="ko-KR" altLang="en-US" sz="25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200" y="4911007"/>
            <a:ext cx="8361028" cy="198120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969022" y="3710476"/>
            <a:ext cx="84581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000" dirty="0" err="1"/>
              <a:t>select</a:t>
            </a:r>
            <a:r>
              <a:rPr lang="ko-KR" altLang="en-US" sz="3000" dirty="0"/>
              <a:t> * </a:t>
            </a:r>
            <a:r>
              <a:rPr lang="ko-KR" altLang="en-US" sz="3000" dirty="0" err="1"/>
              <a:t>from</a:t>
            </a:r>
            <a:r>
              <a:rPr lang="ko-KR" altLang="en-US" sz="3000" dirty="0"/>
              <a:t> </a:t>
            </a:r>
            <a:r>
              <a:rPr lang="ko-KR" altLang="en-US" sz="3000" dirty="0" err="1"/>
              <a:t>schedule</a:t>
            </a:r>
            <a:r>
              <a:rPr lang="ko-KR" altLang="en-US" sz="3000" dirty="0"/>
              <a:t> </a:t>
            </a:r>
            <a:r>
              <a:rPr lang="ko-KR" altLang="en-US" sz="3000" dirty="0" err="1"/>
              <a:t>where</a:t>
            </a:r>
            <a:r>
              <a:rPr lang="ko-KR" altLang="en-US" sz="3000" dirty="0"/>
              <a:t> </a:t>
            </a:r>
            <a:r>
              <a:rPr lang="ko-KR" altLang="en-US" sz="3000" dirty="0" err="1"/>
              <a:t>sch_time</a:t>
            </a:r>
            <a:r>
              <a:rPr lang="ko-KR" altLang="en-US" sz="3000" dirty="0"/>
              <a:t> </a:t>
            </a:r>
            <a:r>
              <a:rPr lang="ko-KR" altLang="en-US" sz="3000" dirty="0" err="1"/>
              <a:t>like</a:t>
            </a:r>
            <a:r>
              <a:rPr lang="ko-KR" altLang="en-US" sz="3000" dirty="0"/>
              <a:t> '24/12%';</a:t>
            </a:r>
          </a:p>
        </p:txBody>
      </p:sp>
    </p:spTree>
    <p:extLst>
      <p:ext uri="{BB962C8B-B14F-4D97-AF65-F5344CB8AC3E}">
        <p14:creationId xmlns:p14="http://schemas.microsoft.com/office/powerpoint/2010/main" val="1457019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테스트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69022" y="2119719"/>
            <a:ext cx="4212578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chemeClr val="tx1"/>
                </a:solidFill>
              </a:rPr>
              <a:t>시간표 업데이트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21244" y="3018789"/>
            <a:ext cx="706154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dirty="0" smtClean="0"/>
              <a:t>-</a:t>
            </a:r>
            <a:r>
              <a:rPr lang="en-US" altLang="ko-KR" sz="2500" dirty="0"/>
              <a:t>12</a:t>
            </a:r>
            <a:r>
              <a:rPr lang="ko-KR" altLang="en-US" sz="2500" dirty="0"/>
              <a:t>월 출발하는 </a:t>
            </a:r>
            <a:r>
              <a:rPr lang="ko-KR" altLang="en-US" sz="2500" dirty="0" err="1"/>
              <a:t>기차스케줄</a:t>
            </a:r>
            <a:r>
              <a:rPr lang="ko-KR" altLang="en-US" sz="2500" dirty="0"/>
              <a:t> 모두 </a:t>
            </a:r>
            <a:r>
              <a:rPr lang="en-US" altLang="ko-KR" sz="2500" dirty="0"/>
              <a:t>10</a:t>
            </a:r>
            <a:r>
              <a:rPr lang="ko-KR" altLang="en-US" sz="2500" dirty="0"/>
              <a:t>월로 변경하기</a:t>
            </a:r>
            <a:endParaRPr lang="ko-KR" altLang="en-US" sz="25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123" y="4395390"/>
            <a:ext cx="4711550" cy="5760000"/>
          </a:xfrm>
          <a:prstGeom prst="rect">
            <a:avLst/>
          </a:prstGeom>
        </p:spPr>
      </p:pic>
      <p:cxnSp>
        <p:nvCxnSpPr>
          <p:cNvPr id="11" name="직선 화살표 연결선 10"/>
          <p:cNvCxnSpPr/>
          <p:nvPr/>
        </p:nvCxnSpPr>
        <p:spPr>
          <a:xfrm flipV="1">
            <a:off x="7086600" y="7429500"/>
            <a:ext cx="4125017" cy="5463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969022" y="3668617"/>
            <a:ext cx="1066311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000" dirty="0" err="1"/>
              <a:t>update</a:t>
            </a:r>
            <a:r>
              <a:rPr lang="ko-KR" altLang="en-US" sz="3000" dirty="0"/>
              <a:t> </a:t>
            </a:r>
            <a:r>
              <a:rPr lang="ko-KR" altLang="en-US" sz="3000" dirty="0" err="1"/>
              <a:t>schedule</a:t>
            </a:r>
            <a:r>
              <a:rPr lang="ko-KR" altLang="en-US" sz="3000" dirty="0"/>
              <a:t> </a:t>
            </a:r>
            <a:r>
              <a:rPr lang="ko-KR" altLang="en-US" sz="3000" dirty="0" err="1"/>
              <a:t>set</a:t>
            </a:r>
            <a:r>
              <a:rPr lang="ko-KR" altLang="en-US" sz="3000" dirty="0"/>
              <a:t> </a:t>
            </a:r>
            <a:r>
              <a:rPr lang="ko-KR" altLang="en-US" sz="3000" dirty="0" err="1"/>
              <a:t>sch_time</a:t>
            </a:r>
            <a:r>
              <a:rPr lang="ko-KR" altLang="en-US" sz="3000" dirty="0"/>
              <a:t> = </a:t>
            </a:r>
            <a:r>
              <a:rPr lang="ko-KR" altLang="en-US" sz="3000" dirty="0" err="1"/>
              <a:t>replace</a:t>
            </a:r>
            <a:r>
              <a:rPr lang="ko-KR" altLang="en-US" sz="3000" dirty="0"/>
              <a:t>(</a:t>
            </a:r>
            <a:r>
              <a:rPr lang="ko-KR" altLang="en-US" sz="3000" dirty="0" err="1"/>
              <a:t>sch_time</a:t>
            </a:r>
            <a:r>
              <a:rPr lang="ko-KR" altLang="en-US" sz="3000" dirty="0"/>
              <a:t>, '24/12', '24/10</a:t>
            </a:r>
            <a:r>
              <a:rPr lang="ko-KR" altLang="en-US" sz="3000" dirty="0" smtClean="0"/>
              <a:t>');</a:t>
            </a:r>
            <a:endParaRPr lang="en-US" altLang="ko-KR" sz="3000" dirty="0" smtClean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0869" y="4395390"/>
            <a:ext cx="4380504" cy="5760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956926" y="6743700"/>
            <a:ext cx="425469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500" b="1" dirty="0" smtClean="0"/>
              <a:t>12</a:t>
            </a:r>
            <a:r>
              <a:rPr lang="ko-KR" altLang="en-US" sz="2500" b="1" dirty="0" smtClean="0"/>
              <a:t>월인 </a:t>
            </a:r>
            <a:r>
              <a:rPr lang="ko-KR" altLang="en-US" sz="2500" b="1" dirty="0" err="1" smtClean="0"/>
              <a:t>두줄이</a:t>
            </a:r>
            <a:r>
              <a:rPr lang="ko-KR" altLang="en-US" sz="2500" b="1" dirty="0" smtClean="0"/>
              <a:t> </a:t>
            </a:r>
            <a:r>
              <a:rPr lang="en-US" altLang="ko-KR" sz="2500" b="1" dirty="0" smtClean="0"/>
              <a:t>10</a:t>
            </a:r>
            <a:r>
              <a:rPr lang="ko-KR" altLang="en-US" sz="2500" b="1" dirty="0" smtClean="0"/>
              <a:t>월로 변경됨</a:t>
            </a:r>
            <a:endParaRPr lang="ko-KR" altLang="en-US" sz="2500" b="1" dirty="0"/>
          </a:p>
        </p:txBody>
      </p:sp>
      <p:sp>
        <p:nvSpPr>
          <p:cNvPr id="20" name="직사각형 19"/>
          <p:cNvSpPr/>
          <p:nvPr/>
        </p:nvSpPr>
        <p:spPr>
          <a:xfrm>
            <a:off x="11800869" y="9258300"/>
            <a:ext cx="3972531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1656123" y="9596718"/>
            <a:ext cx="4287477" cy="4572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69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테스트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69022" y="2119719"/>
            <a:ext cx="4212578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chemeClr val="tx1"/>
                </a:solidFill>
              </a:rPr>
              <a:t>시간표 업데이트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21244" y="3018789"/>
            <a:ext cx="706154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dirty="0" smtClean="0"/>
              <a:t>-</a:t>
            </a:r>
            <a:r>
              <a:rPr lang="en-US" altLang="ko-KR" sz="2500" dirty="0"/>
              <a:t>12</a:t>
            </a:r>
            <a:r>
              <a:rPr lang="ko-KR" altLang="en-US" sz="2500" dirty="0"/>
              <a:t>월 출발하는 </a:t>
            </a:r>
            <a:r>
              <a:rPr lang="ko-KR" altLang="en-US" sz="2500" dirty="0" err="1"/>
              <a:t>기차스케줄</a:t>
            </a:r>
            <a:r>
              <a:rPr lang="ko-KR" altLang="en-US" sz="2500" dirty="0"/>
              <a:t> 모두 </a:t>
            </a:r>
            <a:r>
              <a:rPr lang="en-US" altLang="ko-KR" sz="2500" dirty="0"/>
              <a:t>10</a:t>
            </a:r>
            <a:r>
              <a:rPr lang="ko-KR" altLang="en-US" sz="2500" dirty="0"/>
              <a:t>월로 변경하기</a:t>
            </a:r>
            <a:endParaRPr lang="ko-KR" altLang="en-US" sz="25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123" y="4395390"/>
            <a:ext cx="4711550" cy="5760000"/>
          </a:xfrm>
          <a:prstGeom prst="rect">
            <a:avLst/>
          </a:prstGeom>
        </p:spPr>
      </p:pic>
      <p:cxnSp>
        <p:nvCxnSpPr>
          <p:cNvPr id="11" name="직선 화살표 연결선 10"/>
          <p:cNvCxnSpPr/>
          <p:nvPr/>
        </p:nvCxnSpPr>
        <p:spPr>
          <a:xfrm flipV="1">
            <a:off x="7086600" y="7429500"/>
            <a:ext cx="4125017" cy="5463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969022" y="3629680"/>
            <a:ext cx="166442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/>
              <a:t>update schedule set </a:t>
            </a:r>
            <a:r>
              <a:rPr lang="en-US" altLang="ko-KR" sz="2800" dirty="0" err="1"/>
              <a:t>sch_time</a:t>
            </a:r>
            <a:r>
              <a:rPr lang="en-US" altLang="ko-KR" sz="2800" dirty="0"/>
              <a:t>=</a:t>
            </a:r>
            <a:r>
              <a:rPr lang="en-US" altLang="ko-KR" sz="2800" dirty="0" err="1"/>
              <a:t>substr</a:t>
            </a:r>
            <a:r>
              <a:rPr lang="en-US" altLang="ko-KR" sz="2800" dirty="0"/>
              <a:t>(sch_time,1,3)||'10'||</a:t>
            </a:r>
            <a:r>
              <a:rPr lang="en-US" altLang="ko-KR" sz="2800" dirty="0" err="1"/>
              <a:t>substr</a:t>
            </a:r>
            <a:r>
              <a:rPr lang="en-US" altLang="ko-KR" sz="2800" dirty="0"/>
              <a:t>(sch_time,6,24) where </a:t>
            </a:r>
            <a:r>
              <a:rPr lang="en-US" altLang="ko-KR" sz="2800" dirty="0" err="1"/>
              <a:t>sch_time</a:t>
            </a:r>
            <a:r>
              <a:rPr lang="en-US" altLang="ko-KR" sz="2800" dirty="0"/>
              <a:t> like '24/12/%';</a:t>
            </a:r>
            <a:endParaRPr lang="en-US" altLang="ko-KR" sz="2800" dirty="0" smtClean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0869" y="4395390"/>
            <a:ext cx="4380504" cy="5760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956926" y="6743700"/>
            <a:ext cx="425469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500" b="1" dirty="0" smtClean="0"/>
              <a:t>12</a:t>
            </a:r>
            <a:r>
              <a:rPr lang="ko-KR" altLang="en-US" sz="2500" b="1" dirty="0" smtClean="0"/>
              <a:t>월인 </a:t>
            </a:r>
            <a:r>
              <a:rPr lang="ko-KR" altLang="en-US" sz="2500" b="1" dirty="0" err="1" smtClean="0"/>
              <a:t>두줄이</a:t>
            </a:r>
            <a:r>
              <a:rPr lang="ko-KR" altLang="en-US" sz="2500" b="1" dirty="0" smtClean="0"/>
              <a:t> </a:t>
            </a:r>
            <a:r>
              <a:rPr lang="en-US" altLang="ko-KR" sz="2500" b="1" dirty="0" smtClean="0"/>
              <a:t>10</a:t>
            </a:r>
            <a:r>
              <a:rPr lang="ko-KR" altLang="en-US" sz="2500" b="1" dirty="0" smtClean="0"/>
              <a:t>월로 변경됨</a:t>
            </a:r>
            <a:endParaRPr lang="ko-KR" altLang="en-US" sz="2500" b="1" dirty="0"/>
          </a:p>
        </p:txBody>
      </p:sp>
      <p:sp>
        <p:nvSpPr>
          <p:cNvPr id="20" name="직사각형 19"/>
          <p:cNvSpPr/>
          <p:nvPr/>
        </p:nvSpPr>
        <p:spPr>
          <a:xfrm>
            <a:off x="11800869" y="9258300"/>
            <a:ext cx="3972531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1656123" y="9596718"/>
            <a:ext cx="4287477" cy="4572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75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9"/>
          <p:cNvSpPr txBox="1"/>
          <p:nvPr/>
        </p:nvSpPr>
        <p:spPr>
          <a:xfrm>
            <a:off x="642855" y="957580"/>
            <a:ext cx="2633534" cy="62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ko-KR" altLang="en-US" sz="3806" spc="-53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테스트</a:t>
            </a:r>
            <a:endParaRPr lang="en-US" sz="3806" spc="-53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69022" y="2119719"/>
            <a:ext cx="4212578" cy="5767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chemeClr val="tx1"/>
                </a:solidFill>
              </a:rPr>
              <a:t>문제 발생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69022" y="3049567"/>
            <a:ext cx="736611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000" dirty="0"/>
              <a:t>-</a:t>
            </a:r>
            <a:r>
              <a:rPr lang="ko-KR" altLang="en-US" sz="3000" dirty="0" err="1"/>
              <a:t>중복예약을</a:t>
            </a:r>
            <a:r>
              <a:rPr lang="ko-KR" altLang="en-US" sz="3000" dirty="0"/>
              <a:t> 방지하기 위해 조치할 방안은?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909" y="5295900"/>
            <a:ext cx="10830182" cy="228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89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100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배경 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배경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25957" y="2906188"/>
            <a:ext cx="11392766" cy="3865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곧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추석이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다가온다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</a:t>
            </a:r>
          </a:p>
          <a:p>
            <a:pPr algn="l">
              <a:lnSpc>
                <a:spcPts val="3779"/>
              </a:lnSpc>
            </a:pP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추석을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맞이하여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기차예약을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하려고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한다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</a:t>
            </a:r>
          </a:p>
          <a:p>
            <a:pPr algn="l">
              <a:lnSpc>
                <a:spcPts val="3779"/>
              </a:lnSpc>
            </a:pP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예약을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하려고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회원정보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(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회원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비회원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)를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입력하고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기차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카테고리에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들어가면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기차의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종류가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뜬다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.(KTX, SRT,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무궁화등등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..)</a:t>
            </a:r>
          </a:p>
          <a:p>
            <a:pPr algn="l">
              <a:lnSpc>
                <a:spcPts val="3779"/>
              </a:lnSpc>
            </a:pP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기차의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종류를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선택하면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이제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출발역을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선택하는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창,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도착역을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선택하는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창이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뜨고</a:t>
            </a:r>
            <a:endParaRPr lang="en-US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3779"/>
              </a:lnSpc>
            </a:pP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시간대별로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뜬다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</a:t>
            </a:r>
          </a:p>
          <a:p>
            <a:pPr algn="l">
              <a:lnSpc>
                <a:spcPts val="3779"/>
              </a:lnSpc>
            </a:pP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KTX를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예약하면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포인트는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5%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적립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SRT는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포인트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10%를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적립한다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나의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티켓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(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마이페이지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)에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들어가면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예약한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기차표를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확인할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수 </a:t>
            </a:r>
            <a:r>
              <a:rPr 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있다</a:t>
            </a: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3950" y="2858563"/>
            <a:ext cx="2412441" cy="837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59"/>
              </a:lnSpc>
              <a:spcBef>
                <a:spcPct val="0"/>
              </a:spcBef>
            </a:pPr>
            <a:r>
              <a:rPr lang="en-US" sz="4899">
                <a:solidFill>
                  <a:srgbClr val="191919"/>
                </a:solidFill>
                <a:latin typeface="210 오늘은"/>
                <a:ea typeface="210 오늘은"/>
                <a:cs typeface="210 오늘은"/>
                <a:sym typeface="210 오늘은"/>
              </a:rPr>
              <a:t>기차예약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주제선정</a:t>
            </a:r>
          </a:p>
        </p:txBody>
      </p:sp>
      <p:sp>
        <p:nvSpPr>
          <p:cNvPr id="9" name="AutoShape 9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1012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요구사항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90868" y="9717040"/>
            <a:ext cx="18869735" cy="120011"/>
            <a:chOff x="0" y="0"/>
            <a:chExt cx="4969807" cy="316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90868" y="9425579"/>
            <a:ext cx="18869735" cy="120011"/>
            <a:chOff x="0" y="0"/>
            <a:chExt cx="4969807" cy="3160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기술 사항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 smtClean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요구사항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내용 개체 틀 2"/>
          <p:cNvSpPr txBox="1">
            <a:spLocks/>
          </p:cNvSpPr>
          <p:nvPr/>
        </p:nvSpPr>
        <p:spPr>
          <a:xfrm>
            <a:off x="1123950" y="2469827"/>
            <a:ext cx="16135350" cy="663607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기차표를 예약하는 시스템을 만들고 싶다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.</a:t>
            </a: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 </a:t>
            </a:r>
            <a:endParaRPr lang="en-US" altLang="ko-KR" sz="3000" dirty="0" smtClean="0">
              <a:latin typeface="윤고딕" panose="020B0600000101010101" charset="-127"/>
              <a:ea typeface="윤고딕" panose="020B0600000101010101" charset="-127"/>
            </a:endParaRPr>
          </a:p>
          <a:p>
            <a:pPr marL="0" indent="0">
              <a:buFont typeface="Arial" pitchFamily="34" charset="0"/>
              <a:buNone/>
            </a:pPr>
            <a:endParaRPr lang="en-US" altLang="ko-KR" sz="3000" dirty="0" smtClean="0">
              <a:latin typeface="윤고딕" panose="020B0600000101010101" charset="-127"/>
              <a:ea typeface="윤고딕" panose="020B0600000101010101" charset="-127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고객의 정보는 아이디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비밀번호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이름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,  </a:t>
            </a: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전화번호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나이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포인트로 구성된다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.</a:t>
            </a:r>
          </a:p>
          <a:p>
            <a:pPr marL="457200" indent="-457200">
              <a:buFont typeface="+mj-lt"/>
              <a:buAutoNum type="arabicPeriod" startAt="2"/>
            </a:pPr>
            <a:endParaRPr lang="en-US" altLang="ko-KR" sz="3000" dirty="0" smtClean="0">
              <a:latin typeface="윤고딕" panose="020B0600000101010101" charset="-127"/>
              <a:ea typeface="윤고딕" panose="020B0600000101010101" charset="-127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고객은 기차를 예매할 때 회원 및 비회원으로 예약 할 수 있다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.</a:t>
            </a:r>
          </a:p>
          <a:p>
            <a:pPr marL="457200" indent="-457200">
              <a:buFont typeface="+mj-lt"/>
              <a:buAutoNum type="arabicPeriod" startAt="2"/>
            </a:pPr>
            <a:endParaRPr lang="en-US" altLang="ko-KR" sz="30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기차를 예약할 때 출발시간과 출발 역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,</a:t>
            </a: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 도착 역을 정한 후 조회한다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.</a:t>
            </a:r>
          </a:p>
          <a:p>
            <a:pPr marL="457200" indent="-457200">
              <a:buFont typeface="+mj-lt"/>
              <a:buAutoNum type="arabicPeriod" startAt="2"/>
            </a:pPr>
            <a:endParaRPr lang="en-US" altLang="ko-KR" sz="3000" dirty="0" smtClean="0">
              <a:latin typeface="윤고딕" panose="020B0600000101010101" charset="-127"/>
              <a:ea typeface="윤고딕" panose="020B0600000101010101" charset="-127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선택한 값에 따라 기차가 종류별로 나온다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.</a:t>
            </a:r>
          </a:p>
          <a:p>
            <a:pPr marL="457200" indent="-457200">
              <a:buFont typeface="+mj-lt"/>
              <a:buAutoNum type="arabicPeriod" startAt="2"/>
            </a:pPr>
            <a:endParaRPr lang="en-US" altLang="ko-KR" sz="3000" dirty="0" smtClean="0">
              <a:latin typeface="윤고딕" panose="020B0600000101010101" charset="-127"/>
              <a:ea typeface="윤고딕" panose="020B0600000101010101" charset="-127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원하는 기차를 선택해 티켓을 예매한다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.</a:t>
            </a:r>
          </a:p>
          <a:p>
            <a:pPr marL="457200" indent="-457200">
              <a:buFont typeface="+mj-lt"/>
              <a:buAutoNum type="arabicPeriod" startAt="2"/>
            </a:pPr>
            <a:endParaRPr lang="en-US" altLang="ko-KR" sz="3000" dirty="0" smtClean="0">
              <a:latin typeface="윤고딕" panose="020B0600000101010101" charset="-127"/>
              <a:ea typeface="윤고딕" panose="020B0600000101010101" charset="-127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마지막으로 </a:t>
            </a:r>
            <a:r>
              <a:rPr lang="ko-KR" altLang="en-US" sz="3000" dirty="0" err="1" smtClean="0">
                <a:latin typeface="윤고딕" panose="020B0600000101010101" charset="-127"/>
                <a:ea typeface="윤고딕" panose="020B0600000101010101" charset="-127"/>
              </a:rPr>
              <a:t>예약코드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sz="3000" dirty="0" err="1" smtClean="0">
                <a:latin typeface="윤고딕" panose="020B0600000101010101" charset="-127"/>
                <a:ea typeface="윤고딕" panose="020B0600000101010101" charset="-127"/>
              </a:rPr>
              <a:t>예약시간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sz="3000" dirty="0" err="1" smtClean="0">
                <a:latin typeface="윤고딕" panose="020B0600000101010101" charset="-127"/>
                <a:ea typeface="윤고딕" panose="020B0600000101010101" charset="-127"/>
              </a:rPr>
              <a:t>고객이름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sz="3000" dirty="0" err="1" smtClean="0">
                <a:latin typeface="윤고딕" panose="020B0600000101010101" charset="-127"/>
                <a:ea typeface="윤고딕" panose="020B0600000101010101" charset="-127"/>
              </a:rPr>
              <a:t>기차티켓을</a:t>
            </a:r>
            <a:r>
              <a:rPr lang="ko-KR" altLang="en-US" sz="3000" dirty="0" smtClean="0">
                <a:latin typeface="윤고딕" panose="020B0600000101010101" charset="-127"/>
                <a:ea typeface="윤고딕" panose="020B0600000101010101" charset="-127"/>
              </a:rPr>
              <a:t> 출력해준다</a:t>
            </a:r>
            <a:r>
              <a:rPr lang="en-US" altLang="ko-KR" sz="3000" dirty="0" smtClean="0">
                <a:latin typeface="윤고딕" panose="020B0600000101010101" charset="-127"/>
                <a:ea typeface="윤고딕" panose="020B0600000101010101" charset="-127"/>
              </a:rPr>
              <a:t>.</a:t>
            </a:r>
          </a:p>
          <a:p>
            <a:pPr marL="0" indent="0">
              <a:buNone/>
            </a:pPr>
            <a:endParaRPr lang="en-US" altLang="ko-KR" sz="3000" dirty="0" smtClean="0">
              <a:latin typeface="윤고딕" panose="020B0600000101010101" charset="-127"/>
              <a:ea typeface="윤고딕" panose="020B0600000101010101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1012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ERD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90868" y="9717040"/>
            <a:ext cx="18869735" cy="120011"/>
            <a:chOff x="0" y="0"/>
            <a:chExt cx="4969807" cy="316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90868" y="9425579"/>
            <a:ext cx="18869735" cy="120011"/>
            <a:chOff x="0" y="0"/>
            <a:chExt cx="4969807" cy="3160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90868" y="9138289"/>
            <a:ext cx="18869735" cy="120011"/>
            <a:chOff x="0" y="0"/>
            <a:chExt cx="4969807" cy="3160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계획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ERD</a:t>
            </a:r>
          </a:p>
        </p:txBody>
      </p:sp>
      <p:grpSp>
        <p:nvGrpSpPr>
          <p:cNvPr id="249" name="그룹 248"/>
          <p:cNvGrpSpPr/>
          <p:nvPr/>
        </p:nvGrpSpPr>
        <p:grpSpPr>
          <a:xfrm>
            <a:off x="2596584" y="1914057"/>
            <a:ext cx="13094829" cy="7229185"/>
            <a:chOff x="2596584" y="1914057"/>
            <a:chExt cx="13094829" cy="7229185"/>
          </a:xfrm>
        </p:grpSpPr>
        <p:sp>
          <p:nvSpPr>
            <p:cNvPr id="45" name="순서도: 판단 44"/>
            <p:cNvSpPr/>
            <p:nvPr/>
          </p:nvSpPr>
          <p:spPr>
            <a:xfrm>
              <a:off x="7898834" y="5122459"/>
              <a:ext cx="1587500" cy="1063625"/>
            </a:xfrm>
            <a:prstGeom prst="flowChartDecision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예약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4592434" y="5146927"/>
              <a:ext cx="2044700" cy="10414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고객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10748034" y="5133571"/>
              <a:ext cx="2044700" cy="10414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열차시간표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10748034" y="6971892"/>
              <a:ext cx="2044700" cy="10414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기차 정보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직선 연결선 49"/>
            <p:cNvCxnSpPr>
              <a:stCxn id="46" idx="3"/>
              <a:endCxn id="45" idx="1"/>
            </p:cNvCxnSpPr>
            <p:nvPr/>
          </p:nvCxnSpPr>
          <p:spPr>
            <a:xfrm flipV="1">
              <a:off x="6637134" y="5654272"/>
              <a:ext cx="1261700" cy="13355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>
              <a:stCxn id="45" idx="3"/>
              <a:endCxn id="47" idx="1"/>
            </p:cNvCxnSpPr>
            <p:nvPr/>
          </p:nvCxnSpPr>
          <p:spPr>
            <a:xfrm flipV="1">
              <a:off x="9486334" y="5654271"/>
              <a:ext cx="1261700" cy="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>
              <a:stCxn id="90" idx="4"/>
              <a:endCxn id="45" idx="0"/>
            </p:cNvCxnSpPr>
            <p:nvPr/>
          </p:nvCxnSpPr>
          <p:spPr>
            <a:xfrm flipH="1">
              <a:off x="8692584" y="4319105"/>
              <a:ext cx="949475" cy="803354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>
              <a:stCxn id="48" idx="0"/>
              <a:endCxn id="47" idx="2"/>
            </p:cNvCxnSpPr>
            <p:nvPr/>
          </p:nvCxnSpPr>
          <p:spPr>
            <a:xfrm flipV="1">
              <a:off x="11770384" y="6174971"/>
              <a:ext cx="0" cy="79692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직사각형 53"/>
            <p:cNvSpPr/>
            <p:nvPr/>
          </p:nvSpPr>
          <p:spPr>
            <a:xfrm>
              <a:off x="10748034" y="3124238"/>
              <a:ext cx="2044700" cy="10414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>
                  <a:solidFill>
                    <a:schemeClr val="tx1"/>
                  </a:solidFill>
                </a:rPr>
                <a:t>역정보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직선 연결선 54"/>
            <p:cNvCxnSpPr>
              <a:stCxn id="75" idx="4"/>
              <a:endCxn id="54" idx="0"/>
            </p:cNvCxnSpPr>
            <p:nvPr/>
          </p:nvCxnSpPr>
          <p:spPr>
            <a:xfrm>
              <a:off x="11770384" y="2516659"/>
              <a:ext cx="0" cy="607579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>
              <a:stCxn id="54" idx="0"/>
              <a:endCxn id="76" idx="4"/>
            </p:cNvCxnSpPr>
            <p:nvPr/>
          </p:nvCxnSpPr>
          <p:spPr>
            <a:xfrm flipV="1">
              <a:off x="11770384" y="2847046"/>
              <a:ext cx="1821375" cy="277192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>
              <a:stCxn id="54" idx="2"/>
              <a:endCxn id="47" idx="0"/>
            </p:cNvCxnSpPr>
            <p:nvPr/>
          </p:nvCxnSpPr>
          <p:spPr>
            <a:xfrm>
              <a:off x="11770384" y="4165638"/>
              <a:ext cx="0" cy="967933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타원 57"/>
            <p:cNvSpPr>
              <a:spLocks noChangeAspect="1"/>
            </p:cNvSpPr>
            <p:nvPr/>
          </p:nvSpPr>
          <p:spPr>
            <a:xfrm>
              <a:off x="2646296" y="3196647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비밀번호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직선 연결선 58"/>
            <p:cNvCxnSpPr>
              <a:stCxn id="62" idx="6"/>
              <a:endCxn id="46" idx="0"/>
            </p:cNvCxnSpPr>
            <p:nvPr/>
          </p:nvCxnSpPr>
          <p:spPr>
            <a:xfrm>
              <a:off x="4216895" y="2817960"/>
              <a:ext cx="1397889" cy="2328967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/>
            <p:cNvCxnSpPr>
              <a:stCxn id="58" idx="6"/>
              <a:endCxn id="46" idx="0"/>
            </p:cNvCxnSpPr>
            <p:nvPr/>
          </p:nvCxnSpPr>
          <p:spPr>
            <a:xfrm>
              <a:off x="4244347" y="3497948"/>
              <a:ext cx="1370437" cy="1648979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/>
            <p:cNvCxnSpPr>
              <a:stCxn id="63" idx="6"/>
              <a:endCxn id="46" idx="0"/>
            </p:cNvCxnSpPr>
            <p:nvPr/>
          </p:nvCxnSpPr>
          <p:spPr>
            <a:xfrm>
              <a:off x="4240485" y="4165638"/>
              <a:ext cx="1374299" cy="981289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타원 61"/>
            <p:cNvSpPr>
              <a:spLocks noChangeAspect="1"/>
            </p:cNvSpPr>
            <p:nvPr/>
          </p:nvSpPr>
          <p:spPr>
            <a:xfrm>
              <a:off x="2618844" y="2516659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u="sng" dirty="0" smtClean="0">
                  <a:solidFill>
                    <a:schemeClr val="tx1"/>
                  </a:solidFill>
                </a:rPr>
                <a:t>고객</a:t>
              </a:r>
              <a:r>
                <a:rPr lang="en-US" altLang="ko-KR" b="1" u="sng" dirty="0" smtClean="0">
                  <a:solidFill>
                    <a:schemeClr val="tx1"/>
                  </a:solidFill>
                </a:rPr>
                <a:t>ID</a:t>
              </a:r>
              <a:endParaRPr lang="ko-KR" altLang="en-US" b="1" u="sng" dirty="0">
                <a:solidFill>
                  <a:schemeClr val="tx1"/>
                </a:solidFill>
              </a:endParaRPr>
            </a:p>
          </p:txBody>
        </p:sp>
        <p:sp>
          <p:nvSpPr>
            <p:cNvPr id="63" name="타원 62"/>
            <p:cNvSpPr>
              <a:spLocks noChangeAspect="1"/>
            </p:cNvSpPr>
            <p:nvPr/>
          </p:nvSpPr>
          <p:spPr>
            <a:xfrm>
              <a:off x="2642434" y="3864337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이름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4" name="타원 63"/>
            <p:cNvSpPr>
              <a:spLocks noChangeAspect="1"/>
            </p:cNvSpPr>
            <p:nvPr/>
          </p:nvSpPr>
          <p:spPr>
            <a:xfrm>
              <a:off x="2596584" y="5352970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전화번호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5" name="타원 64"/>
            <p:cNvSpPr>
              <a:spLocks noChangeAspect="1"/>
            </p:cNvSpPr>
            <p:nvPr/>
          </p:nvSpPr>
          <p:spPr>
            <a:xfrm>
              <a:off x="2618843" y="6194138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나이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6" name="타원 65"/>
            <p:cNvSpPr>
              <a:spLocks noChangeAspect="1"/>
            </p:cNvSpPr>
            <p:nvPr/>
          </p:nvSpPr>
          <p:spPr>
            <a:xfrm>
              <a:off x="2611442" y="6863153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포인트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타원 66"/>
            <p:cNvSpPr>
              <a:spLocks noChangeAspect="1"/>
            </p:cNvSpPr>
            <p:nvPr/>
          </p:nvSpPr>
          <p:spPr>
            <a:xfrm>
              <a:off x="2618843" y="7532168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>
                  <a:solidFill>
                    <a:schemeClr val="tx1"/>
                  </a:solidFill>
                </a:rPr>
                <a:t>회원여부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68" name="직선 연결선 67"/>
            <p:cNvCxnSpPr>
              <a:stCxn id="64" idx="6"/>
              <a:endCxn id="46" idx="1"/>
            </p:cNvCxnSpPr>
            <p:nvPr/>
          </p:nvCxnSpPr>
          <p:spPr>
            <a:xfrm>
              <a:off x="4194635" y="5654271"/>
              <a:ext cx="397799" cy="13356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타원 68"/>
            <p:cNvSpPr>
              <a:spLocks noChangeAspect="1"/>
            </p:cNvSpPr>
            <p:nvPr/>
          </p:nvSpPr>
          <p:spPr>
            <a:xfrm>
              <a:off x="10971357" y="8496593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>
                  <a:solidFill>
                    <a:schemeClr val="tx1"/>
                  </a:solidFill>
                </a:rPr>
                <a:t>기차이름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0" name="타원 69"/>
            <p:cNvSpPr>
              <a:spLocks noChangeAspect="1"/>
            </p:cNvSpPr>
            <p:nvPr/>
          </p:nvSpPr>
          <p:spPr>
            <a:xfrm>
              <a:off x="12797215" y="8540640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>
                  <a:solidFill>
                    <a:schemeClr val="tx1"/>
                  </a:solidFill>
                </a:rPr>
                <a:t>기차종류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1" name="타원 70"/>
            <p:cNvSpPr>
              <a:spLocks noChangeAspect="1"/>
            </p:cNvSpPr>
            <p:nvPr/>
          </p:nvSpPr>
          <p:spPr>
            <a:xfrm>
              <a:off x="9145498" y="8496593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u="sng" dirty="0" err="1" smtClean="0">
                  <a:solidFill>
                    <a:schemeClr val="tx1"/>
                  </a:solidFill>
                </a:rPr>
                <a:t>기차코드</a:t>
              </a:r>
              <a:endParaRPr lang="ko-KR" altLang="en-US" b="1" u="sng" dirty="0">
                <a:solidFill>
                  <a:schemeClr val="tx1"/>
                </a:solidFill>
              </a:endParaRPr>
            </a:p>
          </p:txBody>
        </p:sp>
        <p:cxnSp>
          <p:nvCxnSpPr>
            <p:cNvPr id="72" name="직선 연결선 71"/>
            <p:cNvCxnSpPr>
              <a:stCxn id="48" idx="2"/>
              <a:endCxn id="69" idx="0"/>
            </p:cNvCxnSpPr>
            <p:nvPr/>
          </p:nvCxnSpPr>
          <p:spPr>
            <a:xfrm flipH="1">
              <a:off x="11770383" y="8013292"/>
              <a:ext cx="1" cy="48330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/>
            <p:cNvCxnSpPr>
              <a:stCxn id="48" idx="2"/>
              <a:endCxn id="71" idx="0"/>
            </p:cNvCxnSpPr>
            <p:nvPr/>
          </p:nvCxnSpPr>
          <p:spPr>
            <a:xfrm flipH="1">
              <a:off x="9944524" y="8013292"/>
              <a:ext cx="1825860" cy="483301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/>
            <p:cNvCxnSpPr>
              <a:stCxn id="48" idx="2"/>
              <a:endCxn id="70" idx="0"/>
            </p:cNvCxnSpPr>
            <p:nvPr/>
          </p:nvCxnSpPr>
          <p:spPr>
            <a:xfrm>
              <a:off x="11770384" y="8013292"/>
              <a:ext cx="1825857" cy="527348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타원 74"/>
            <p:cNvSpPr>
              <a:spLocks noChangeAspect="1"/>
            </p:cNvSpPr>
            <p:nvPr/>
          </p:nvSpPr>
          <p:spPr>
            <a:xfrm>
              <a:off x="10971358" y="1914057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u="sng" dirty="0" err="1" smtClean="0">
                  <a:solidFill>
                    <a:schemeClr val="tx1"/>
                  </a:solidFill>
                </a:rPr>
                <a:t>역코드</a:t>
              </a:r>
              <a:endParaRPr lang="ko-KR" altLang="en-US" b="1" u="sng" dirty="0">
                <a:solidFill>
                  <a:schemeClr val="tx1"/>
                </a:solidFill>
              </a:endParaRPr>
            </a:p>
          </p:txBody>
        </p:sp>
        <p:sp>
          <p:nvSpPr>
            <p:cNvPr id="76" name="타원 75"/>
            <p:cNvSpPr>
              <a:spLocks noChangeAspect="1"/>
            </p:cNvSpPr>
            <p:nvPr/>
          </p:nvSpPr>
          <p:spPr>
            <a:xfrm>
              <a:off x="12792733" y="2244444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>
                  <a:solidFill>
                    <a:schemeClr val="tx1"/>
                  </a:solidFill>
                </a:rPr>
                <a:t>역이름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7" name="타원 76"/>
            <p:cNvSpPr>
              <a:spLocks noChangeAspect="1"/>
            </p:cNvSpPr>
            <p:nvPr/>
          </p:nvSpPr>
          <p:spPr>
            <a:xfrm>
              <a:off x="14093362" y="5344633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>
                  <a:solidFill>
                    <a:schemeClr val="tx1"/>
                  </a:solidFill>
                </a:rPr>
                <a:t>출발역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8" name="타원 77"/>
            <p:cNvSpPr>
              <a:spLocks noChangeAspect="1"/>
            </p:cNvSpPr>
            <p:nvPr/>
          </p:nvSpPr>
          <p:spPr>
            <a:xfrm>
              <a:off x="14068353" y="4560836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출발시간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9" name="타원 78"/>
            <p:cNvSpPr>
              <a:spLocks noChangeAspect="1"/>
            </p:cNvSpPr>
            <p:nvPr/>
          </p:nvSpPr>
          <p:spPr>
            <a:xfrm>
              <a:off x="14093362" y="6179303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>
                  <a:solidFill>
                    <a:schemeClr val="tx1"/>
                  </a:solidFill>
                </a:rPr>
                <a:t>도착역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타원 79"/>
            <p:cNvSpPr>
              <a:spLocks noChangeAspect="1"/>
            </p:cNvSpPr>
            <p:nvPr/>
          </p:nvSpPr>
          <p:spPr>
            <a:xfrm>
              <a:off x="14068353" y="7023610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>
                  <a:solidFill>
                    <a:schemeClr val="tx1"/>
                  </a:solidFill>
                </a:rPr>
                <a:t>기차이름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1" name="타원 80"/>
            <p:cNvSpPr>
              <a:spLocks noChangeAspect="1"/>
            </p:cNvSpPr>
            <p:nvPr/>
          </p:nvSpPr>
          <p:spPr>
            <a:xfrm>
              <a:off x="14068353" y="3734961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u="sng" dirty="0" err="1" smtClean="0">
                  <a:solidFill>
                    <a:schemeClr val="tx1"/>
                  </a:solidFill>
                </a:rPr>
                <a:t>시간표코드</a:t>
              </a:r>
              <a:endParaRPr lang="ko-KR" altLang="en-US" sz="1400" b="1" u="sng" dirty="0">
                <a:solidFill>
                  <a:schemeClr val="tx1"/>
                </a:solidFill>
              </a:endParaRPr>
            </a:p>
          </p:txBody>
        </p:sp>
        <p:cxnSp>
          <p:nvCxnSpPr>
            <p:cNvPr id="82" name="직선 연결선 81"/>
            <p:cNvCxnSpPr>
              <a:stCxn id="81" idx="2"/>
              <a:endCxn id="47" idx="3"/>
            </p:cNvCxnSpPr>
            <p:nvPr/>
          </p:nvCxnSpPr>
          <p:spPr>
            <a:xfrm flipH="1">
              <a:off x="12792734" y="4036262"/>
              <a:ext cx="1275619" cy="1618009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 82"/>
            <p:cNvCxnSpPr>
              <a:stCxn id="78" idx="2"/>
              <a:endCxn id="47" idx="3"/>
            </p:cNvCxnSpPr>
            <p:nvPr/>
          </p:nvCxnSpPr>
          <p:spPr>
            <a:xfrm flipH="1">
              <a:off x="12792734" y="4862137"/>
              <a:ext cx="1275619" cy="792134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>
              <a:stCxn id="77" idx="2"/>
              <a:endCxn id="47" idx="3"/>
            </p:cNvCxnSpPr>
            <p:nvPr/>
          </p:nvCxnSpPr>
          <p:spPr>
            <a:xfrm flipH="1">
              <a:off x="12792734" y="5645934"/>
              <a:ext cx="1300628" cy="8337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/>
            <p:cNvCxnSpPr>
              <a:stCxn id="79" idx="2"/>
              <a:endCxn id="47" idx="3"/>
            </p:cNvCxnSpPr>
            <p:nvPr/>
          </p:nvCxnSpPr>
          <p:spPr>
            <a:xfrm flipH="1" flipV="1">
              <a:off x="12792734" y="5654271"/>
              <a:ext cx="1300628" cy="826333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>
              <a:stCxn id="80" idx="2"/>
              <a:endCxn id="47" idx="3"/>
            </p:cNvCxnSpPr>
            <p:nvPr/>
          </p:nvCxnSpPr>
          <p:spPr>
            <a:xfrm flipH="1" flipV="1">
              <a:off x="12792734" y="5654271"/>
              <a:ext cx="1275619" cy="1670640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타원 86"/>
            <p:cNvSpPr>
              <a:spLocks noChangeAspect="1"/>
            </p:cNvSpPr>
            <p:nvPr/>
          </p:nvSpPr>
          <p:spPr>
            <a:xfrm>
              <a:off x="6834396" y="6840791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고객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ID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타원 87"/>
            <p:cNvSpPr>
              <a:spLocks noChangeAspect="1"/>
            </p:cNvSpPr>
            <p:nvPr/>
          </p:nvSpPr>
          <p:spPr>
            <a:xfrm>
              <a:off x="8791215" y="6892808"/>
              <a:ext cx="1598051" cy="529701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시간표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타원 88"/>
            <p:cNvSpPr>
              <a:spLocks noChangeAspect="1"/>
            </p:cNvSpPr>
            <p:nvPr/>
          </p:nvSpPr>
          <p:spPr>
            <a:xfrm>
              <a:off x="6802859" y="3719835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예약신청시간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0" name="타원 89"/>
            <p:cNvSpPr>
              <a:spLocks noChangeAspect="1"/>
            </p:cNvSpPr>
            <p:nvPr/>
          </p:nvSpPr>
          <p:spPr>
            <a:xfrm>
              <a:off x="8843033" y="3716503"/>
              <a:ext cx="1598051" cy="602602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u="sng" dirty="0" err="1" smtClean="0">
                  <a:solidFill>
                    <a:schemeClr val="tx1"/>
                  </a:solidFill>
                </a:rPr>
                <a:t>예약코드</a:t>
              </a:r>
              <a:endParaRPr lang="ko-KR" altLang="en-US" b="1" u="sng" dirty="0">
                <a:solidFill>
                  <a:schemeClr val="tx1"/>
                </a:solidFill>
              </a:endParaRPr>
            </a:p>
          </p:txBody>
        </p:sp>
        <p:cxnSp>
          <p:nvCxnSpPr>
            <p:cNvPr id="91" name="직선 연결선 90"/>
            <p:cNvCxnSpPr>
              <a:stCxn id="46" idx="2"/>
              <a:endCxn id="65" idx="6"/>
            </p:cNvCxnSpPr>
            <p:nvPr/>
          </p:nvCxnSpPr>
          <p:spPr>
            <a:xfrm flipH="1">
              <a:off x="4216894" y="6188327"/>
              <a:ext cx="1397890" cy="307112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연결선 91"/>
            <p:cNvCxnSpPr>
              <a:stCxn id="66" idx="6"/>
              <a:endCxn id="46" idx="2"/>
            </p:cNvCxnSpPr>
            <p:nvPr/>
          </p:nvCxnSpPr>
          <p:spPr>
            <a:xfrm flipV="1">
              <a:off x="4209493" y="6188327"/>
              <a:ext cx="1405291" cy="976127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연결선 92"/>
            <p:cNvCxnSpPr>
              <a:stCxn id="67" idx="6"/>
              <a:endCxn id="46" idx="2"/>
            </p:cNvCxnSpPr>
            <p:nvPr/>
          </p:nvCxnSpPr>
          <p:spPr>
            <a:xfrm flipV="1">
              <a:off x="4216894" y="6188327"/>
              <a:ext cx="1397890" cy="1645142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/>
            <p:cNvCxnSpPr/>
            <p:nvPr/>
          </p:nvCxnSpPr>
          <p:spPr>
            <a:xfrm>
              <a:off x="7549885" y="4322437"/>
              <a:ext cx="1090699" cy="800022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TextBox 111"/>
            <p:cNvSpPr txBox="1"/>
            <p:nvPr/>
          </p:nvSpPr>
          <p:spPr>
            <a:xfrm flipV="1">
              <a:off x="7439599" y="5337836"/>
              <a:ext cx="503664" cy="783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000" b="1" dirty="0" smtClean="0"/>
                <a:t>&gt;</a:t>
              </a:r>
            </a:p>
          </p:txBody>
        </p:sp>
        <p:cxnSp>
          <p:nvCxnSpPr>
            <p:cNvPr id="172" name="직선 연결선 171"/>
            <p:cNvCxnSpPr>
              <a:stCxn id="87" idx="0"/>
              <a:endCxn id="45" idx="2"/>
            </p:cNvCxnSpPr>
            <p:nvPr/>
          </p:nvCxnSpPr>
          <p:spPr>
            <a:xfrm flipV="1">
              <a:off x="7633422" y="6186084"/>
              <a:ext cx="1059162" cy="65470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>
              <a:stCxn id="88" idx="0"/>
              <a:endCxn id="45" idx="2"/>
            </p:cNvCxnSpPr>
            <p:nvPr/>
          </p:nvCxnSpPr>
          <p:spPr>
            <a:xfrm flipH="1" flipV="1">
              <a:off x="8692584" y="6186084"/>
              <a:ext cx="897657" cy="70672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직선 연결선 237"/>
            <p:cNvCxnSpPr/>
            <p:nvPr/>
          </p:nvCxnSpPr>
          <p:spPr>
            <a:xfrm>
              <a:off x="6834396" y="5519662"/>
              <a:ext cx="0" cy="309638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직선 연결선 240"/>
            <p:cNvCxnSpPr/>
            <p:nvPr/>
          </p:nvCxnSpPr>
          <p:spPr>
            <a:xfrm rot="16200000">
              <a:off x="11763304" y="6615368"/>
              <a:ext cx="0" cy="309638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TextBox 241"/>
            <p:cNvSpPr txBox="1"/>
            <p:nvPr/>
          </p:nvSpPr>
          <p:spPr>
            <a:xfrm>
              <a:off x="9469640" y="5190214"/>
              <a:ext cx="503664" cy="783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000" b="1" dirty="0" smtClean="0"/>
                <a:t>&gt;</a:t>
              </a:r>
            </a:p>
          </p:txBody>
        </p:sp>
        <p:sp>
          <p:nvSpPr>
            <p:cNvPr id="243" name="TextBox 242"/>
            <p:cNvSpPr txBox="1"/>
            <p:nvPr/>
          </p:nvSpPr>
          <p:spPr>
            <a:xfrm rot="16200000" flipV="1">
              <a:off x="11569885" y="6005646"/>
              <a:ext cx="503664" cy="783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000" b="1" dirty="0" smtClean="0"/>
                <a:t>&gt;</a:t>
              </a:r>
            </a:p>
          </p:txBody>
        </p:sp>
        <p:cxnSp>
          <p:nvCxnSpPr>
            <p:cNvPr id="244" name="직선 연결선 243"/>
            <p:cNvCxnSpPr/>
            <p:nvPr/>
          </p:nvCxnSpPr>
          <p:spPr>
            <a:xfrm rot="16200000">
              <a:off x="11791808" y="4165736"/>
              <a:ext cx="0" cy="309638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TextBox 244"/>
            <p:cNvSpPr txBox="1"/>
            <p:nvPr/>
          </p:nvSpPr>
          <p:spPr>
            <a:xfrm rot="5400000" flipH="1" flipV="1">
              <a:off x="11434927" y="4436221"/>
              <a:ext cx="503664" cy="783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000" b="1" dirty="0" smtClean="0"/>
                <a:t>&gt;</a:t>
              </a:r>
            </a:p>
          </p:txBody>
        </p:sp>
        <p:cxnSp>
          <p:nvCxnSpPr>
            <p:cNvPr id="246" name="직선 연결선 245"/>
            <p:cNvCxnSpPr/>
            <p:nvPr/>
          </p:nvCxnSpPr>
          <p:spPr>
            <a:xfrm>
              <a:off x="10441084" y="5512630"/>
              <a:ext cx="0" cy="309638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타원 247"/>
            <p:cNvSpPr/>
            <p:nvPr/>
          </p:nvSpPr>
          <p:spPr>
            <a:xfrm>
              <a:off x="9859779" y="5501934"/>
              <a:ext cx="288000" cy="288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741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ko-KR" altLang="en-US" sz="6514" spc="-214" dirty="0" smtClean="0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데이터 테이블</a:t>
            </a:r>
            <a:endParaRPr lang="en-US" sz="6514" spc="-214" dirty="0">
              <a:solidFill>
                <a:srgbClr val="191919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90868" y="9717040"/>
            <a:ext cx="18869735" cy="120011"/>
            <a:chOff x="0" y="0"/>
            <a:chExt cx="4969807" cy="316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1887</Words>
  <Application>Microsoft Office PowerPoint</Application>
  <PresentationFormat>사용자 지정</PresentationFormat>
  <Paragraphs>274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40" baseType="lpstr">
      <vt:lpstr>Calibri</vt:lpstr>
      <vt:lpstr>윤고딕</vt:lpstr>
      <vt:lpstr>Glacial Indifference</vt:lpstr>
      <vt:lpstr>맑은 고딕</vt:lpstr>
      <vt:lpstr>210 오늘은</vt:lpstr>
      <vt:lpstr>윤고딕 Bold</vt:lpstr>
      <vt:lpstr>Beautifully Delicious Script</vt:lpstr>
      <vt:lpstr>Arial</vt:lpstr>
      <vt:lpstr>Garet Light</vt:lpstr>
      <vt:lpstr>윤고딕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기차 예약</dc:title>
  <dc:creator>human-18</dc:creator>
  <cp:lastModifiedBy>16</cp:lastModifiedBy>
  <cp:revision>41</cp:revision>
  <dcterms:created xsi:type="dcterms:W3CDTF">2006-08-16T00:00:00Z</dcterms:created>
  <dcterms:modified xsi:type="dcterms:W3CDTF">2024-08-30T03:40:03Z</dcterms:modified>
  <dc:identifier>DAGPHWndQvE</dc:identifier>
</cp:coreProperties>
</file>

<file path=docProps/thumbnail.jpeg>
</file>